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0" r:id="rId5"/>
    <p:sldId id="257" r:id="rId6"/>
    <p:sldId id="259" r:id="rId7"/>
    <p:sldId id="262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7EBD"/>
    <a:srgbClr val="B51B9F"/>
    <a:srgbClr val="7030A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78" y="7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7E3FCA-33C4-4C3A-A02C-AD6A50FC09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A1D50C3-3B0B-4A0E-842D-1B66620F80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122C6A-18D6-4815-8F29-D761315A8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13648C-4A46-4F8C-9B38-326247924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919A91-C048-4D27-B4E9-CAD6871A4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04990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9D44F6-8147-4AC1-AF90-EAFC7AC01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6083129-DFBC-4773-B6A7-5F9888F3CE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CCC3ACD-9EFB-4E88-AF2E-980F3AABA3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095F38-97E1-418D-8117-A11FFC9D63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D85174-6916-446F-9384-F67F92C4F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075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4BBBAF7-94C5-4C7E-9D63-37B5AFE5DB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DDD2BB9-96BE-42A9-BD84-5049FEECF9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1B83F4-0B99-4B55-B922-62C52B9D7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121586-4ED4-47A2-A961-A64EE4B904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AD448A-14C4-4181-86CD-45D00C726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8720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E2ED3-5027-436B-9EA1-2AD0169F8E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2967E9-BE66-42A6-9336-68E3BC3D0C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9AB2BF-087F-4840-B4E9-FEDC67EE3B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0A3C972-F945-4DFD-8C98-8A52EACAB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04A233-C90F-4238-A4A2-618AD7F72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9145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87131D-8691-4335-A4EF-8B6B64154B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41F20F3-67A6-41B5-860B-F85A28EDDF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1AEAB3A-7E7A-45EF-A25B-16E6AA306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C6668D9-236D-4727-97CF-D4009B8B0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EEAE051-F40A-4C79-9358-C669C78DD7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716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683A19-7216-4B13-8CDB-C8D1E9A1E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3FB3947-E04D-48F7-A25D-9E5DFE68A4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7EB1CD-2734-45D2-88D7-0307EB3427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6BCF70C-318B-41DF-AAFC-F3CE13372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063C7BA-6E10-4B84-B24D-B86EA2431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0FDEC8-8A16-42F2-81F1-46FDCC36B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2715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8EE8EE-C5F3-473D-A6AB-7C4F1FBF4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B2D4D9E-7B28-40BC-B412-E991DF167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C03546-BC36-4B95-BD29-3A285B0AE3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4AB8325-9D32-4BA4-9121-50351FEF9E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69490CD-FF0D-43C4-8A1F-42F156C97E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A656BD6-0F6B-4452-91E4-B546E9EC0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B64F5E05-35D2-4524-8EF4-F4737C7E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929A7C8-262E-46F7-AAD2-E8029E301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445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812CCF-74AF-40FD-93C1-A989F72B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79980C7-1500-441F-80C8-C3A613AE46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0075325-392F-4FF8-AE44-C0CD43D2B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83340E7-1B52-423E-9901-382A6C14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456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813BFC9-58D1-4092-9786-A5B87C870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D02EE40-4707-448B-95D9-2F9B97033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CC3355A-62E5-4307-9669-A8B020DA7D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6160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28F389-6C13-45B5-A7A8-2203F0AE1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887E9D-1C17-455C-B013-974261398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B8DD885-53BF-4970-847D-0BD614A84D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3CF5522-89FC-4230-BB3A-49DC17F9C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97DD631-959C-42D5-9BFF-390859807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EE420FC-5251-4302-8071-461585B69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8205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805677-668D-4B31-B7FE-D561C3FDA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562376F-B76B-4D18-8E0E-BAF24BBB2B5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35B8416-F41F-4B51-A298-796E6758BC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7E5B0E-2D39-496D-B2C0-DEEB635A8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F84C296-249F-4294-AFDD-4372C5D24C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4FACE62-E9B0-4818-99E3-A10FA2EA3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1207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BFEC4F-644B-406F-B59C-C29ADDC249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D1F3741-3ADB-465D-A5CE-9DB5B8760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C52890-D901-4005-B153-5AC3FC0C7A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44EB52-A20F-4AA5-AB28-040468D603F8}" type="datetimeFigureOut">
              <a:rPr lang="ru-RU" smtClean="0"/>
              <a:pPr/>
              <a:t>04.12.2018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09FA05-0F12-4DF9-942C-018ADD4072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05DE494-A450-4F9B-BF76-8F0B144793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581DF7-1DBA-4379-A75D-146EEFC27F6B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4190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Animalia" TargetMode="External"/><Relationship Id="rId13" Type="http://schemas.openxmlformats.org/officeDocument/2006/relationships/hyperlink" Target="https://ru.wikipedia.org/wiki/Vertebrata" TargetMode="External"/><Relationship Id="rId18" Type="http://schemas.openxmlformats.org/officeDocument/2006/relationships/hyperlink" Target="https://ru.wikipedia.org/wiki/Placentalia" TargetMode="External"/><Relationship Id="rId3" Type="http://schemas.openxmlformats.org/officeDocument/2006/relationships/image" Target="../media/image4.jpeg"/><Relationship Id="rId21" Type="http://schemas.openxmlformats.org/officeDocument/2006/relationships/hyperlink" Target="https://ru.wikipedia.org/wiki/Rodentia" TargetMode="External"/><Relationship Id="rId7" Type="http://schemas.openxmlformats.org/officeDocument/2006/relationships/hyperlink" Target="https://ru.wikipedia.org/wiki/Eukaryota" TargetMode="External"/><Relationship Id="rId12" Type="http://schemas.openxmlformats.org/officeDocument/2006/relationships/hyperlink" Target="https://ru.wikipedia.org/wiki/Chordata" TargetMode="External"/><Relationship Id="rId17" Type="http://schemas.openxmlformats.org/officeDocument/2006/relationships/hyperlink" Target="https://ru.wikipedia.org/wiki/Theria" TargetMode="External"/><Relationship Id="rId2" Type="http://schemas.openxmlformats.org/officeDocument/2006/relationships/image" Target="../media/image3.jpeg"/><Relationship Id="rId16" Type="http://schemas.openxmlformats.org/officeDocument/2006/relationships/hyperlink" Target="https://ru.wikipedia.org/wiki/Mammalia" TargetMode="External"/><Relationship Id="rId20" Type="http://schemas.openxmlformats.org/officeDocument/2006/relationships/hyperlink" Target="https://ru.wikipedia.org/wiki/Glire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hyperlink" Target="https://ru.wikipedia.org/wiki/Deuterostomia" TargetMode="External"/><Relationship Id="rId5" Type="http://schemas.openxmlformats.org/officeDocument/2006/relationships/image" Target="../media/image6.jpeg"/><Relationship Id="rId15" Type="http://schemas.openxmlformats.org/officeDocument/2006/relationships/hyperlink" Target="https://ru.wikipedia.org/wiki/Tetrapoda" TargetMode="External"/><Relationship Id="rId10" Type="http://schemas.openxmlformats.org/officeDocument/2006/relationships/hyperlink" Target="https://ru.wikipedia.org/wiki/Bilateria" TargetMode="External"/><Relationship Id="rId19" Type="http://schemas.openxmlformats.org/officeDocument/2006/relationships/hyperlink" Target="https://ru.wikipedia.org/wiki/Euarchontoglires" TargetMode="External"/><Relationship Id="rId4" Type="http://schemas.openxmlformats.org/officeDocument/2006/relationships/image" Target="../media/image5.jpeg"/><Relationship Id="rId9" Type="http://schemas.openxmlformats.org/officeDocument/2006/relationships/hyperlink" Target="https://ru.wikipedia.org/wiki/Eumetazoa" TargetMode="External"/><Relationship Id="rId14" Type="http://schemas.openxmlformats.org/officeDocument/2006/relationships/hyperlink" Target="https://ru.wikipedia.org/wiki/Gnathostomat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Изображение выглядит как животное, насекомое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399DD6A-1122-48A8-A86E-682416CC8E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1980" cy="6857990"/>
          </a:xfrm>
          <a:prstGeom prst="rect">
            <a:avLst/>
          </a:prstGeom>
        </p:spPr>
      </p:pic>
      <p:sp>
        <p:nvSpPr>
          <p:cNvPr id="21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AF7D20-56B0-436A-AA3C-02B139F9D4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95896" y="2957611"/>
            <a:ext cx="3852041" cy="1834056"/>
          </a:xfrm>
        </p:spPr>
        <p:txBody>
          <a:bodyPr>
            <a:normAutofit/>
          </a:bodyPr>
          <a:lstStyle/>
          <a:p>
            <a:r>
              <a:rPr lang="ru-RU" sz="4000" dirty="0"/>
              <a:t>Божья коровка и компания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47E326C-8FE8-42E4-99FE-6F4C5449B95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861738" y="5255737"/>
            <a:ext cx="4330262" cy="1184252"/>
          </a:xfrm>
        </p:spPr>
        <p:txBody>
          <a:bodyPr>
            <a:normAutofit fontScale="92500" lnSpcReduction="10000"/>
          </a:bodyPr>
          <a:lstStyle/>
          <a:p>
            <a:r>
              <a:rPr lang="ru-RU" sz="2000" dirty="0" smtClean="0"/>
              <a:t>Выполнила </a:t>
            </a:r>
            <a:r>
              <a:rPr lang="ru-RU" sz="2800" dirty="0" err="1"/>
              <a:t>Еремеева</a:t>
            </a:r>
            <a:r>
              <a:rPr lang="ru-RU" sz="2800" dirty="0"/>
              <a:t> </a:t>
            </a:r>
            <a:r>
              <a:rPr lang="ru-RU" sz="2800" dirty="0" smtClean="0"/>
              <a:t>Елена</a:t>
            </a:r>
            <a:r>
              <a:rPr lang="ru-RU" sz="2000" dirty="0" smtClean="0"/>
              <a:t>, 6 </a:t>
            </a:r>
            <a:r>
              <a:rPr lang="ru-RU" sz="2000" dirty="0" err="1" smtClean="0"/>
              <a:t>кл</a:t>
            </a:r>
            <a:endParaRPr lang="ru-RU" sz="2000" dirty="0" smtClean="0"/>
          </a:p>
          <a:p>
            <a:r>
              <a:rPr lang="ru-RU" sz="2000" dirty="0" smtClean="0"/>
              <a:t>ГБОУ СОШ № 525</a:t>
            </a:r>
          </a:p>
          <a:p>
            <a:r>
              <a:rPr lang="ru-RU" sz="2000" dirty="0" err="1" smtClean="0"/>
              <a:t>С-Пб</a:t>
            </a:r>
            <a:endParaRPr lang="ru-RU" sz="2000" dirty="0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8453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40">
          <a:fgClr>
            <a:srgbClr val="7030A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463354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319ADE-C538-4651-A4E4-97870582E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75663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Придумай и нарисуй животное</a:t>
            </a:r>
          </a:p>
        </p:txBody>
      </p:sp>
      <p:pic>
        <p:nvPicPr>
          <p:cNvPr id="14" name="Рисунок 3">
            <a:extLst>
              <a:ext uri="{FF2B5EF4-FFF2-40B4-BE49-F238E27FC236}">
                <a16:creationId xmlns:a16="http://schemas.microsoft.com/office/drawing/2014/main" id="{DFBADCAC-4ADF-472B-B4A6-EBDB8FAC7D1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02871" y="133527"/>
            <a:ext cx="7186258" cy="4181853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573869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6874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7637CC-7CC6-4C4E-9527-6DD6A1587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CA4A019-08B5-41CC-B27F-D94C7A60F5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1502" y="0"/>
            <a:ext cx="5677768" cy="4368326"/>
          </a:xfrm>
          <a:prstGeom prst="rect">
            <a:avLst/>
          </a:prstGeom>
        </p:spPr>
      </p:pic>
      <p:pic>
        <p:nvPicPr>
          <p:cNvPr id="6" name="Объект 10" descr="Изображение выглядит как животное, кот, млекопитающее, п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F4CD6F76-E388-4A62-A641-0A8883EA50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76075" y="3195305"/>
            <a:ext cx="4912784" cy="3684588"/>
          </a:xfrm>
          <a:prstGeom prst="rect">
            <a:avLst/>
          </a:prstGeom>
        </p:spPr>
      </p:pic>
      <p:pic>
        <p:nvPicPr>
          <p:cNvPr id="8" name="Рисунок 7" descr="Изображение выглядит как животно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8D7C7BA-9CC6-4CAB-B3DC-EB6EE3E2DF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11399" y="0"/>
            <a:ext cx="5158573" cy="3224108"/>
          </a:xfrm>
          <a:prstGeom prst="rect">
            <a:avLst/>
          </a:prstGeom>
        </p:spPr>
      </p:pic>
      <p:pic>
        <p:nvPicPr>
          <p:cNvPr id="10" name="Рисунок 9" descr="Изображение выглядит как трава, внешний, животное, млекопитающе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2589EC7-1E11-425F-99DD-35999277E3B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502" y="4368326"/>
            <a:ext cx="4508352" cy="2535948"/>
          </a:xfrm>
          <a:prstGeom prst="rect">
            <a:avLst/>
          </a:prstGeom>
        </p:spPr>
      </p:pic>
      <p:pic>
        <p:nvPicPr>
          <p:cNvPr id="14" name="Рисунок 13" descr="Изображение выглядит как животное, млекопитающее, кот, дерев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57A37212-98E8-4F5C-BA81-105ABBAD42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9850" y="4947101"/>
            <a:ext cx="3604296" cy="1957173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45A9F599-EE4B-4827-8972-E436CFE742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6730419"/>
              </p:ext>
            </p:extLst>
          </p:nvPr>
        </p:nvGraphicFramePr>
        <p:xfrm>
          <a:off x="4442496" y="-15896"/>
          <a:ext cx="3269374" cy="5118922"/>
        </p:xfrm>
        <a:graphic>
          <a:graphicData uri="http://schemas.openxmlformats.org/drawingml/2006/table">
            <a:tbl>
              <a:tblPr/>
              <a:tblGrid>
                <a:gridCol w="559023">
                  <a:extLst>
                    <a:ext uri="{9D8B030D-6E8A-4147-A177-3AD203B41FA5}">
                      <a16:colId xmlns:a16="http://schemas.microsoft.com/office/drawing/2014/main" val="2174309763"/>
                    </a:ext>
                  </a:extLst>
                </a:gridCol>
                <a:gridCol w="695059">
                  <a:extLst>
                    <a:ext uri="{9D8B030D-6E8A-4147-A177-3AD203B41FA5}">
                      <a16:colId xmlns:a16="http://schemas.microsoft.com/office/drawing/2014/main" val="422579977"/>
                    </a:ext>
                  </a:extLst>
                </a:gridCol>
                <a:gridCol w="1042588">
                  <a:extLst>
                    <a:ext uri="{9D8B030D-6E8A-4147-A177-3AD203B41FA5}">
                      <a16:colId xmlns:a16="http://schemas.microsoft.com/office/drawing/2014/main" val="3397254789"/>
                    </a:ext>
                  </a:extLst>
                </a:gridCol>
                <a:gridCol w="972704">
                  <a:extLst>
                    <a:ext uri="{9D8B030D-6E8A-4147-A177-3AD203B41FA5}">
                      <a16:colId xmlns:a16="http://schemas.microsoft.com/office/drawing/2014/main" val="1955703849"/>
                    </a:ext>
                  </a:extLst>
                </a:gridCol>
              </a:tblGrid>
              <a:tr h="233448"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solidFill>
                            <a:srgbClr val="B51B9F"/>
                          </a:solidFill>
                        </a:rPr>
                        <a:t>Экомышониуспурпур</a:t>
                      </a:r>
                    </a:p>
                  </a:txBody>
                  <a:tcPr marL="57254" marR="57254" marT="28627" marB="28627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9720431"/>
                  </a:ext>
                </a:extLst>
              </a:tr>
              <a:tr h="222552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Домен: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7" tooltip="Eukaryota"/>
                        </a:rPr>
                        <a:t>Эукариоты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3172104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Царство: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8" tooltip="Animalia"/>
                        </a:rPr>
                        <a:t>Животные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7532425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  <a:effectLst/>
                        </a:rPr>
                        <a:t>Подцарство</a:t>
                      </a:r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9" tooltip="Eumetazoa"/>
                        </a:rPr>
                        <a:t>Эуметазои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5809741"/>
                  </a:ext>
                </a:extLst>
              </a:tr>
              <a:tr h="445104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  <a:effectLst/>
                        </a:rPr>
                        <a:t>Без ранга</a:t>
                      </a:r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>
                          <a:solidFill>
                            <a:srgbClr val="7030A0"/>
                          </a:solidFill>
                          <a:hlinkClick r:id="rId10" tooltip="Bilateria"/>
                        </a:rPr>
                        <a:t>Двусторонне-симметричные</a:t>
                      </a:r>
                      <a:endParaRPr lang="ru-RU" sz="110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673263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  <a:effectLst/>
                        </a:rPr>
                        <a:t>Без ранга</a:t>
                      </a:r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11" tooltip="Deuterostomia"/>
                        </a:rPr>
                        <a:t>Вторичноротые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5907694"/>
                  </a:ext>
                </a:extLst>
              </a:tr>
              <a:tr h="129977">
                <a:tc>
                  <a:txBody>
                    <a:bodyPr/>
                    <a:lstStyle/>
                    <a:p>
                      <a:pPr algn="r"/>
                      <a:r>
                        <a:rPr lang="ru-RU" sz="1100">
                          <a:solidFill>
                            <a:srgbClr val="7030A0"/>
                          </a:solidFill>
                        </a:rPr>
                        <a:t>Тип: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12" tooltip="Chordata"/>
                        </a:rPr>
                        <a:t>Хордовые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897153"/>
                  </a:ext>
                </a:extLst>
              </a:tr>
              <a:tr h="222552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  <a:effectLst/>
                        </a:rPr>
                        <a:t>Подтип</a:t>
                      </a:r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13" tooltip="Vertebrata"/>
                        </a:rPr>
                        <a:t>Позвоночные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5883462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>
                          <a:solidFill>
                            <a:srgbClr val="7030A0"/>
                          </a:solidFill>
                          <a:effectLst/>
                        </a:rPr>
                        <a:t>Инфратип</a:t>
                      </a:r>
                      <a:r>
                        <a:rPr lang="ru-RU" sz="110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14" tooltip="Gnathostomata"/>
                        </a:rPr>
                        <a:t>Челюстноротые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2818381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  <a:effectLst/>
                        </a:rPr>
                        <a:t>Надкласс</a:t>
                      </a:r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15" tooltip="Tetrapoda"/>
                        </a:rPr>
                        <a:t>Четвероногие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6645126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Класс: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16" tooltip="Mammalia"/>
                        </a:rPr>
                        <a:t>Млекопитающие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0727050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>
                          <a:solidFill>
                            <a:srgbClr val="7030A0"/>
                          </a:solidFill>
                          <a:effectLst/>
                        </a:rPr>
                        <a:t>Подкласс</a:t>
                      </a:r>
                      <a:r>
                        <a:rPr lang="ru-RU" sz="110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17" tooltip="Theria"/>
                        </a:rPr>
                        <a:t>Звери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4358086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  <a:effectLst/>
                        </a:rPr>
                        <a:t>Инфракласс</a:t>
                      </a:r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18" tooltip="Placentalia"/>
                        </a:rPr>
                        <a:t>Плацентарные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5107107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  <a:effectLst/>
                        </a:rPr>
                        <a:t>Надотряд</a:t>
                      </a:r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i="1" dirty="0">
                          <a:solidFill>
                            <a:srgbClr val="7030A0"/>
                          </a:solidFill>
                          <a:hlinkClick r:id="rId19" tooltip="Euarchontoglires"/>
                        </a:rPr>
                        <a:t>Euarchontoglires</a:t>
                      </a:r>
                      <a:endParaRPr lang="en-US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0648386"/>
                  </a:ext>
                </a:extLst>
              </a:tr>
              <a:tr h="259954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  <a:effectLst/>
                        </a:rPr>
                        <a:t>Грандотряд</a:t>
                      </a:r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20" tooltip="Glires"/>
                        </a:rPr>
                        <a:t>Грызунообразные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8289652"/>
                  </a:ext>
                </a:extLst>
              </a:tr>
              <a:tr h="222552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Отряд: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rgbClr val="7030A0"/>
                          </a:solidFill>
                          <a:hlinkClick r:id="rId21" tooltip="Rodentia"/>
                        </a:rPr>
                        <a:t>Грызуны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6743063"/>
                  </a:ext>
                </a:extLst>
              </a:tr>
              <a:tr h="308497">
                <a:tc>
                  <a:txBody>
                    <a:bodyPr/>
                    <a:lstStyle/>
                    <a:p>
                      <a:pPr algn="r"/>
                      <a:r>
                        <a:rPr lang="ru-RU" sz="1100" dirty="0">
                          <a:solidFill>
                            <a:srgbClr val="7030A0"/>
                          </a:solidFill>
                        </a:rPr>
                        <a:t>Семейство: 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1100" dirty="0">
                        <a:solidFill>
                          <a:srgbClr val="7030A0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dirty="0">
                          <a:solidFill>
                            <a:srgbClr val="7030A0"/>
                          </a:solidFill>
                        </a:rPr>
                        <a:t>Мышиные</a:t>
                      </a:r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7030A0"/>
                        </a:solidFill>
                        <a:effectLst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31470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9555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rgbClr val="7030A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F2251EBF-E89E-429A-B027-92ACEEFAAF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708224"/>
          </a:xfrm>
        </p:spPr>
        <p:txBody>
          <a:bodyPr>
            <a:normAutofit fontScale="90000"/>
          </a:bodyPr>
          <a:lstStyle/>
          <a:p>
            <a:r>
              <a:rPr lang="ru-RU" dirty="0"/>
              <a:t>Вид </a:t>
            </a:r>
            <a:r>
              <a:rPr lang="ru-RU" dirty="0">
                <a:solidFill>
                  <a:srgbClr val="7030A0"/>
                </a:solidFill>
              </a:rPr>
              <a:t>Экомышониуспурпур</a:t>
            </a:r>
            <a:br>
              <a:rPr lang="ru-RU" dirty="0">
                <a:solidFill>
                  <a:srgbClr val="7030A0"/>
                </a:solidFill>
              </a:rPr>
            </a:br>
            <a:r>
              <a:rPr lang="ru-RU" dirty="0"/>
              <a:t> появился в последствии экологической катастрофы</a:t>
            </a:r>
            <a:br>
              <a:rPr lang="ru-RU" dirty="0"/>
            </a:br>
            <a:endParaRPr lang="ru-RU" dirty="0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63ACB43-97C2-4C3F-912D-E0CE5F866C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rgbClr val="00B050"/>
                </a:solidFill>
              </a:rPr>
              <a:t>Домовая мышь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:a16="http://schemas.microsoft.com/office/drawing/2014/main" id="{38451BF9-B196-4B0F-BD5C-25BBF405DA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>
                <a:solidFill>
                  <a:srgbClr val="7030A0"/>
                </a:solidFill>
              </a:rPr>
              <a:t>Экомышониуспурпур</a:t>
            </a:r>
          </a:p>
        </p:txBody>
      </p:sp>
      <p:pic>
        <p:nvPicPr>
          <p:cNvPr id="11" name="Объект 10" descr="Изображение выглядит как животное, кот, млекопитающее, пол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05603C12-6B54-4A39-8F8D-9FE003D8D7DD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612" y="2505075"/>
            <a:ext cx="4912784" cy="3684588"/>
          </a:xfr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A8EFAB4-418A-4C4B-8034-6A7FB1967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8425" y="2507220"/>
            <a:ext cx="4903787" cy="3682443"/>
          </a:xfrm>
          <a:prstGeom prst="rect">
            <a:avLst/>
          </a:prstGeom>
        </p:spPr>
      </p:pic>
      <p:sp>
        <p:nvSpPr>
          <p:cNvPr id="16" name="Объект 15">
            <a:extLst>
              <a:ext uri="{FF2B5EF4-FFF2-40B4-BE49-F238E27FC236}">
                <a16:creationId xmlns:a16="http://schemas.microsoft.com/office/drawing/2014/main" id="{D84CCA4E-F59A-46C3-8197-7D11D7CB603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669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E862BE82-D00D-42C1-BF16-93AA37870C3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2008"/>
            <a:ext cx="5609220" cy="5840278"/>
          </a:xfrm>
          <a:custGeom>
            <a:avLst/>
            <a:gdLst>
              <a:gd name="connsiteX0" fmla="*/ 0 w 5609220"/>
              <a:gd name="connsiteY0" fmla="*/ 0 h 5840278"/>
              <a:gd name="connsiteX1" fmla="*/ 4637091 w 5609220"/>
              <a:gd name="connsiteY1" fmla="*/ 0 h 5840278"/>
              <a:gd name="connsiteX2" fmla="*/ 4822569 w 5609220"/>
              <a:gd name="connsiteY2" fmla="*/ 204077 h 5840278"/>
              <a:gd name="connsiteX3" fmla="*/ 5609220 w 5609220"/>
              <a:gd name="connsiteY3" fmla="*/ 2395363 h 5840278"/>
              <a:gd name="connsiteX4" fmla="*/ 2164305 w 5609220"/>
              <a:gd name="connsiteY4" fmla="*/ 5840278 h 5840278"/>
              <a:gd name="connsiteX5" fmla="*/ 238220 w 5609220"/>
              <a:gd name="connsiteY5" fmla="*/ 5251941 h 5840278"/>
              <a:gd name="connsiteX6" fmla="*/ 0 w 5609220"/>
              <a:gd name="connsiteY6" fmla="*/ 5073803 h 5840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9220" h="5840278">
                <a:moveTo>
                  <a:pt x="0" y="0"/>
                </a:moveTo>
                <a:lnTo>
                  <a:pt x="4637091" y="0"/>
                </a:lnTo>
                <a:lnTo>
                  <a:pt x="4822569" y="204077"/>
                </a:lnTo>
                <a:cubicBezTo>
                  <a:pt x="5314007" y="799562"/>
                  <a:pt x="5609220" y="1562987"/>
                  <a:pt x="5609220" y="2395363"/>
                </a:cubicBezTo>
                <a:cubicBezTo>
                  <a:pt x="5609220" y="4297937"/>
                  <a:pt x="4066879" y="5840278"/>
                  <a:pt x="2164305" y="5840278"/>
                </a:cubicBezTo>
                <a:cubicBezTo>
                  <a:pt x="1450840" y="5840278"/>
                  <a:pt x="788032" y="5623387"/>
                  <a:pt x="238220" y="5251941"/>
                </a:cubicBezTo>
                <a:lnTo>
                  <a:pt x="0" y="5073803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F6D92C2D-1D3D-4974-918C-06579FB354A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333" y="-2"/>
            <a:ext cx="5441859" cy="5654940"/>
          </a:xfrm>
          <a:custGeom>
            <a:avLst/>
            <a:gdLst>
              <a:gd name="connsiteX0" fmla="*/ 0 w 5441859"/>
              <a:gd name="connsiteY0" fmla="*/ 0 h 5654940"/>
              <a:gd name="connsiteX1" fmla="*/ 4400492 w 5441859"/>
              <a:gd name="connsiteY1" fmla="*/ 0 h 5654940"/>
              <a:gd name="connsiteX2" fmla="*/ 4484767 w 5441859"/>
              <a:gd name="connsiteY2" fmla="*/ 76595 h 5654940"/>
              <a:gd name="connsiteX3" fmla="*/ 5441859 w 5441859"/>
              <a:gd name="connsiteY3" fmla="*/ 2387221 h 5654940"/>
              <a:gd name="connsiteX4" fmla="*/ 2174140 w 5441859"/>
              <a:gd name="connsiteY4" fmla="*/ 5654940 h 5654940"/>
              <a:gd name="connsiteX5" fmla="*/ 156693 w 5441859"/>
              <a:gd name="connsiteY5" fmla="*/ 4957981 h 5654940"/>
              <a:gd name="connsiteX6" fmla="*/ 0 w 5441859"/>
              <a:gd name="connsiteY6" fmla="*/ 4820612 h 56549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41859" h="5654940">
                <a:moveTo>
                  <a:pt x="0" y="0"/>
                </a:moveTo>
                <a:lnTo>
                  <a:pt x="4400492" y="0"/>
                </a:lnTo>
                <a:lnTo>
                  <a:pt x="4484767" y="76595"/>
                </a:lnTo>
                <a:cubicBezTo>
                  <a:pt x="5076108" y="667936"/>
                  <a:pt x="5441859" y="1484866"/>
                  <a:pt x="5441859" y="2387221"/>
                </a:cubicBezTo>
                <a:cubicBezTo>
                  <a:pt x="5441859" y="4191932"/>
                  <a:pt x="3978851" y="5654940"/>
                  <a:pt x="2174140" y="5654940"/>
                </a:cubicBezTo>
                <a:cubicBezTo>
                  <a:pt x="1412778" y="5654940"/>
                  <a:pt x="712231" y="5394557"/>
                  <a:pt x="156693" y="4957981"/>
                </a:cubicBezTo>
                <a:lnTo>
                  <a:pt x="0" y="4820612"/>
                </a:lnTo>
                <a:close/>
              </a:path>
            </a:pathLst>
          </a:custGeom>
          <a:solidFill>
            <a:schemeClr val="bg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2E97EE-E418-4843-B282-971A1FD30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242" y="632990"/>
            <a:ext cx="4062643" cy="1043409"/>
          </a:xfrm>
        </p:spPr>
        <p:txBody>
          <a:bodyPr>
            <a:normAutofit/>
          </a:bodyPr>
          <a:lstStyle/>
          <a:p>
            <a:r>
              <a:rPr lang="ru-RU" sz="3600" b="1"/>
              <a:t>Внешний вид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0BC753-CE7D-4AD5-AECB-89CE9B94FD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242" y="1774372"/>
            <a:ext cx="4062642" cy="2754086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ru-RU" sz="1600" dirty="0"/>
              <a:t>Мелкий длиннохвостый грызун: длина тела от 6,5 до 9,5 см. Хвост составляет не менее 60 % по отношению к длине тела, покрыт роговыми чешуйками, расположенными кольцеобразно, и редкими короткими волосками. Вес — 12—30 г. Уши округлые, небольшие. Шкурка ярко фиолетовая; брюшко — от синего до розового. Питается полиэтиленом  и силиконом. Среда обитания –места повышенной радиации. Обитают в квартирах, работают на свалках уничтожая некоторые отходы.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D618C3B-E625-47F1-8133-AA74747341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09220" y="1676399"/>
            <a:ext cx="6085667" cy="342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558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DFFB1D4-525A-4165-888C-E185336C06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2170" y="-2067086"/>
            <a:ext cx="12324170" cy="9254695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98304A1D-607F-4C08-9DB6-C7ACB9D9D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25475"/>
            <a:ext cx="11287125" cy="9398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Общая </a:t>
            </a:r>
            <a:r>
              <a:rPr lang="ru-RU" b="1" dirty="0" smtClean="0">
                <a:solidFill>
                  <a:srgbClr val="C00000"/>
                </a:solidFill>
              </a:rPr>
              <a:t>                                                 информация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379CA7-C926-488D-9908-C5BE4E2E510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71525" y="1594884"/>
            <a:ext cx="5181600" cy="468895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/>
              <a:t>Экомышониуспурпур -семейство млекопитающих из отряда грызунов (</a:t>
            </a:r>
            <a:r>
              <a:rPr lang="ru-RU" b="1" i="1" dirty="0"/>
              <a:t>Rodentia</a:t>
            </a:r>
            <a:r>
              <a:rPr lang="ru-RU" b="1" dirty="0"/>
              <a:t>). Длина тела от 5 см (мышь-малютка) до 48 см</a:t>
            </a:r>
          </a:p>
          <a:p>
            <a:pPr marL="0" indent="0">
              <a:buNone/>
            </a:pPr>
            <a:endParaRPr lang="ru-RU" b="1" dirty="0">
              <a:solidFill>
                <a:schemeClr val="bg1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Зубы мыши нужны для защиты от диких хищников,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Крылья для быстрейшего передвижения,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/>
              <a:t>Яркий окрас, для устрашении жертвы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Объект 6">
            <a:extLst>
              <a:ext uri="{FF2B5EF4-FFF2-40B4-BE49-F238E27FC236}">
                <a16:creationId xmlns:a16="http://schemas.microsoft.com/office/drawing/2014/main" id="{48DFCC5C-B9D6-44F6-8612-E51AFD364E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528459" y="2447909"/>
            <a:ext cx="4563655" cy="4410091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Экомышониуспурпур</a:t>
            </a:r>
            <a:r>
              <a:rPr lang="ru-RU" b="1" dirty="0"/>
              <a:t>-вид грызунов рода эко мышей. Благодаря своей способности к сосуществованию с человеком эко мыши распространились по всему миру и являются одним из самых многочисленных видов млекопитающих. </a:t>
            </a: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1555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 descr="Изображение выглядит как природа, небо, внешний, дерево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C5009961-2DA7-46B9-B09A-B2179167F4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" y="3428324"/>
            <a:ext cx="4067476" cy="342968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C177B7F-49D1-46DA-93A1-F36EEA8C93D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73852" y="0"/>
            <a:ext cx="8133358" cy="6858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849539B-3694-4E8A-A991-D68126CF339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6096000" y="639400"/>
            <a:ext cx="5440680" cy="5578521"/>
          </a:xfrm>
          <a:prstGeom prst="rect">
            <a:avLst/>
          </a:prstGeom>
          <a:solidFill>
            <a:schemeClr val="bg1">
              <a:lumMod val="75000"/>
              <a:lumOff val="25000"/>
              <a:alpha val="93000"/>
            </a:schemeClr>
          </a:solidFill>
          <a:ln w="127000" cap="sq" cmpd="thinThick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16AF8574-A3E6-4C95-9202-93A7FB57FF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6999" y="828675"/>
            <a:ext cx="4686301" cy="115656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rgbClr val="00B050"/>
                </a:solidFill>
              </a:rPr>
              <a:t>Способы передвижения</a:t>
            </a:r>
            <a:r>
              <a:rPr lang="en-US" sz="3200" dirty="0">
                <a:solidFill>
                  <a:srgbClr val="00B050"/>
                </a:solidFill>
              </a:rPr>
              <a:t>:</a:t>
            </a:r>
            <a:r>
              <a:rPr lang="ru-RU" sz="3200" dirty="0">
                <a:solidFill>
                  <a:srgbClr val="00B050"/>
                </a:solidFill>
              </a:rPr>
              <a:t/>
            </a:r>
            <a:br>
              <a:rPr lang="ru-RU" sz="3200" dirty="0">
                <a:solidFill>
                  <a:srgbClr val="00B050"/>
                </a:solidFill>
              </a:rPr>
            </a:br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8" name="Рисунок 7" descr="Изображение выглядит как земля, внешний, трав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A1B6F2A4-AF57-4F9F-8D89-A1C2C427A8D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6336" y="-1353"/>
            <a:ext cx="4067476" cy="3428301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D24317-6D0E-4553-A14C-1FA053CABF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0" y="3429000"/>
            <a:ext cx="4064320" cy="0"/>
          </a:xfrm>
          <a:prstGeom prst="line">
            <a:avLst/>
          </a:prstGeom>
          <a:ln w="1016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бъект 5">
            <a:extLst>
              <a:ext uri="{FF2B5EF4-FFF2-40B4-BE49-F238E27FC236}">
                <a16:creationId xmlns:a16="http://schemas.microsoft.com/office/drawing/2014/main" id="{F7A0CB51-7C9E-4832-A9C3-3908A54797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6999" y="2117364"/>
            <a:ext cx="4686301" cy="362499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10000"/>
                  </a:schemeClr>
                </a:solidFill>
              </a:rPr>
              <a:t>По земле</a:t>
            </a:r>
          </a:p>
          <a:p>
            <a:pPr marL="0" indent="0">
              <a:buNone/>
            </a:pPr>
            <a:r>
              <a:rPr lang="ru-RU" dirty="0">
                <a:solidFill>
                  <a:srgbClr val="0070C0"/>
                </a:solidFill>
              </a:rPr>
              <a:t>По воде</a:t>
            </a:r>
            <a:endParaRPr lang="ru-RU" sz="18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ru-RU" dirty="0">
                <a:solidFill>
                  <a:srgbClr val="00B0F0"/>
                </a:solidFill>
              </a:rPr>
              <a:t>По воздуху</a:t>
            </a:r>
          </a:p>
          <a:p>
            <a:pPr marL="0" indent="0">
              <a:buNone/>
            </a:pPr>
            <a:endParaRPr lang="ru-RU" sz="1800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AA718E0-F8D2-4975-85FE-D33E8A7B917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64319" y="-680"/>
            <a:ext cx="0" cy="6858003"/>
          </a:xfrm>
          <a:prstGeom prst="line">
            <a:avLst/>
          </a:prstGeom>
          <a:ln w="101600">
            <a:solidFill>
              <a:schemeClr val="bg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25253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земля, человек, внешний&#10;&#10;Описание создано с высокой степенью достоверности">
            <a:extLst>
              <a:ext uri="{FF2B5EF4-FFF2-40B4-BE49-F238E27FC236}">
                <a16:creationId xmlns:a16="http://schemas.microsoft.com/office/drawing/2014/main" id="{D9FD24EE-6AC0-4CC1-B732-3A9842B1D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5774" y="-830264"/>
            <a:ext cx="12483547" cy="8326526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C991A97-AE9C-47EA-BC10-6A9CCF28B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198395" cy="1229759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0FA290-EE10-4C32-8976-10EC1A98F7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998660"/>
            <a:ext cx="4869104" cy="56658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8000" i="1" dirty="0">
                <a:solidFill>
                  <a:srgbClr val="C67EBD"/>
                </a:solidFill>
              </a:rPr>
              <a:t>Берегите природу! </a:t>
            </a:r>
          </a:p>
        </p:txBody>
      </p:sp>
    </p:spTree>
    <p:extLst>
      <p:ext uri="{BB962C8B-B14F-4D97-AF65-F5344CB8AC3E}">
        <p14:creationId xmlns:p14="http://schemas.microsoft.com/office/powerpoint/2010/main" val="37064418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170</Words>
  <Application>Microsoft Office PowerPoint</Application>
  <PresentationFormat>Широкоэкранный</PresentationFormat>
  <Paragraphs>56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Тема Office</vt:lpstr>
      <vt:lpstr>Божья коровка и компания</vt:lpstr>
      <vt:lpstr>Придумай и нарисуй животное</vt:lpstr>
      <vt:lpstr>Презентация PowerPoint</vt:lpstr>
      <vt:lpstr>Вид Экомышониуспурпур  появился в последствии экологической катастрофы </vt:lpstr>
      <vt:lpstr>Внешний вид</vt:lpstr>
      <vt:lpstr>Общая                                                  информация</vt:lpstr>
      <vt:lpstr>Способы передвижения: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Божья коровка и компания</dc:title>
  <dc:creator>Eremeeva Natalya</dc:creator>
  <cp:lastModifiedBy>Бельденинов Анатолий Дмитриевич</cp:lastModifiedBy>
  <cp:revision>17</cp:revision>
  <dcterms:created xsi:type="dcterms:W3CDTF">2018-10-22T19:55:15Z</dcterms:created>
  <dcterms:modified xsi:type="dcterms:W3CDTF">2018-12-04T07:32:13Z</dcterms:modified>
</cp:coreProperties>
</file>