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2" r:id="rId3"/>
    <p:sldId id="257" r:id="rId4"/>
    <p:sldId id="259" r:id="rId5"/>
    <p:sldId id="258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717" autoAdjust="0"/>
  </p:normalViewPr>
  <p:slideViewPr>
    <p:cSldViewPr>
      <p:cViewPr varScale="1">
        <p:scale>
          <a:sx n="74" d="100"/>
          <a:sy n="74" d="100"/>
        </p:scale>
        <p:origin x="-12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CEEF39A-9476-445F-A6C9-DAD8DC803AE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BC8139E-DFC7-4353-8B9E-65E482329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94A1269-851F-4C41-B3A8-3696FF7991B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8FA3847-5CB9-4B92-A92F-C952552522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59AA4-4E8D-499E-9AA8-A23A132C6C8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4925-7F42-4EAF-B023-3CCA9548A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727A0A-F2A9-46D8-A2EE-2ECCF2BAC5A2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CFAB6-41C1-4090-8DDA-4555A633A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CB1384-96AA-4EB5-87C8-13C9F17440CC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F80454-9AB1-4CFF-85B8-AFA56E003D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EAFC9BE-621C-49D3-B19E-3CB7DD23DE68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F5A304-0092-40CA-A118-108CD2465B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4D374-2BED-4B64-BFB8-C93DE8075AF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A2267-7857-48B3-8829-0E02229211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DDA4E-AFC1-490E-AAD1-90829D5BE01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4D5E1-3A35-446B-A2E8-04773638F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BA9DF-E2D9-495B-B991-1CE6B4C06F4C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9280B-7934-43FA-A352-7EFDEB499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F689C0D-AF3A-4EA1-9554-A82904E05E52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ED499EF-6F66-4C48-A620-622205666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1BF9E-4C9C-4BE5-BC03-1AC8D653EA27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B29C3-5710-4B3D-A3A0-811FD40DDC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10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51E5C-8820-4761-9ECB-5E35FF09408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86A27A9-2185-4927-8647-8411B4432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F08A6B12-D09D-4FD0-8638-E25C85652B66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bg2">
                    <a:shade val="5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173662E5-F906-4396-980B-23D66A92C9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67" r:id="rId8"/>
    <p:sldLayoutId id="2147483675" r:id="rId9"/>
    <p:sldLayoutId id="2147483666" r:id="rId10"/>
    <p:sldLayoutId id="214748366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FF8E49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E49"/>
          </a:solidFill>
          <a:latin typeface="Verdana" pitchFamily="34" charset="0"/>
        </a:defRPr>
      </a:lvl9pPr>
      <a:extLst/>
    </p:titleStyle>
    <p:bodyStyle>
      <a:lvl1pPr marL="265113" indent="-265113" algn="l" rtl="0" fontAlgn="base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fontAlgn="base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fontAlgn="base">
        <a:spcBef>
          <a:spcPts val="250"/>
        </a:spcBef>
        <a:spcAft>
          <a:spcPct val="0"/>
        </a:spcAft>
        <a:buClr>
          <a:srgbClr val="5194FF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fontAlgn="base">
        <a:spcBef>
          <a:spcPts val="225"/>
        </a:spcBef>
        <a:spcAft>
          <a:spcPct val="0"/>
        </a:spcAft>
        <a:buClr>
          <a:srgbClr val="5194FF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fontAlgn="base">
        <a:spcBef>
          <a:spcPts val="250"/>
        </a:spcBef>
        <a:spcAft>
          <a:spcPct val="0"/>
        </a:spcAft>
        <a:buClr>
          <a:srgbClr val="FF3326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5" y="285750"/>
            <a:ext cx="8058150" cy="2143125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cs typeface="Miriam" pitchFamily="34" charset="-79"/>
              </a:rPr>
              <a:t>Чтение буквы </a:t>
            </a:r>
            <a:r>
              <a:rPr lang="ru-RU" sz="4400" dirty="0" smtClean="0">
                <a:solidFill>
                  <a:srgbClr val="FF0000"/>
                </a:solidFill>
                <a:cs typeface="Miriam" pitchFamily="34" charset="-79"/>
              </a:rPr>
              <a:t>а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  <a:cs typeface="Miriam" pitchFamily="34" charset="-79"/>
              </a:rPr>
              <a:t> в открытом и закрытом слогах</a:t>
            </a:r>
            <a:r>
              <a:rPr lang="ru-RU" sz="4000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sz="4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8" y="3857625"/>
            <a:ext cx="4714875" cy="2428875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8800" b="1" dirty="0" smtClean="0">
                <a:solidFill>
                  <a:srgbClr val="FF0000"/>
                </a:solidFill>
              </a:rPr>
              <a:t> </a:t>
            </a:r>
            <a:r>
              <a:rPr lang="en-US" sz="9600" b="1" dirty="0" err="1" smtClean="0">
                <a:solidFill>
                  <a:srgbClr val="FF0000"/>
                </a:solidFill>
                <a:latin typeface="Georgia" pitchFamily="18" charset="0"/>
              </a:rPr>
              <a:t>Aa</a:t>
            </a:r>
            <a:r>
              <a:rPr lang="en-US" sz="9600" b="1" dirty="0" smtClean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sz="9600" b="1" dirty="0" smtClean="0">
                <a:solidFill>
                  <a:srgbClr val="FF0000"/>
                </a:solidFill>
                <a:latin typeface="Georgia" pitchFamily="18" charset="0"/>
              </a:rPr>
              <a:t>[</a:t>
            </a:r>
            <a:r>
              <a:rPr lang="en-US" sz="9600" b="1" dirty="0" err="1" smtClean="0">
                <a:solidFill>
                  <a:srgbClr val="FF0000"/>
                </a:solidFill>
                <a:latin typeface="Georgia" pitchFamily="18" charset="0"/>
              </a:rPr>
              <a:t>ei</a:t>
            </a:r>
            <a:r>
              <a:rPr lang="ru-RU" sz="9600" b="1" dirty="0" smtClean="0">
                <a:solidFill>
                  <a:srgbClr val="FF0000"/>
                </a:solidFill>
                <a:latin typeface="Georgia" pitchFamily="18" charset="0"/>
              </a:rPr>
              <a:t>]  </a:t>
            </a:r>
            <a:endParaRPr lang="ru-RU" sz="9600" b="1" dirty="0">
              <a:solidFill>
                <a:srgbClr val="FF0000"/>
              </a:solidFill>
              <a:latin typeface="Georgia" pitchFamily="18" charset="0"/>
            </a:endParaRPr>
          </a:p>
        </p:txBody>
      </p:sp>
      <p:pic>
        <p:nvPicPr>
          <p:cNvPr id="14339" name="Рисунок 10" descr="ingl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071688"/>
            <a:ext cx="4000500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4000500"/>
            <a:ext cx="7358063" cy="3571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900" dirty="0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900" dirty="0" smtClean="0">
                <a:solidFill>
                  <a:schemeClr val="accent1">
                    <a:tint val="88000"/>
                    <a:satMod val="150000"/>
                  </a:schemeClr>
                </a:solidFill>
                <a:latin typeface="Monotype Corsiva" pitchFamily="66" charset="0"/>
              </a:rPr>
              <a:t>  </a:t>
            </a:r>
            <a: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is  for  apples.</a:t>
            </a:r>
            <a:b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One  apple  for  me,</a:t>
            </a:r>
            <a:b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And  one  for  you.</a:t>
            </a:r>
            <a:b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One  for  him</a:t>
            </a:r>
            <a:b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en-US" sz="49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And  for  her , too.</a:t>
            </a:r>
            <a:r>
              <a:rPr lang="en-US" dirty="0" smtClean="0">
                <a:solidFill>
                  <a:schemeClr val="accent2"/>
                </a:solidFill>
              </a:rPr>
              <a:t/>
            </a:r>
            <a:br>
              <a:rPr lang="en-US" dirty="0" smtClean="0">
                <a:solidFill>
                  <a:schemeClr val="accent2"/>
                </a:solidFill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15362" name="Рисунок 3" descr="0_8e3b8_563edab9_X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50" y="1571625"/>
            <a:ext cx="5861050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0" y="530225"/>
            <a:ext cx="8058150" cy="5399088"/>
          </a:xfrm>
        </p:spPr>
        <p:txBody>
          <a:bodyPr>
            <a:normAutofit fontScale="92500"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8800" b="1" dirty="0" smtClean="0">
                <a:solidFill>
                  <a:srgbClr val="FF0000"/>
                </a:solidFill>
              </a:rPr>
              <a:t>             </a:t>
            </a:r>
            <a:r>
              <a:rPr lang="ru-RU" sz="8800" b="1" dirty="0" smtClean="0">
                <a:solidFill>
                  <a:srgbClr val="FF0000"/>
                </a:solidFill>
              </a:rPr>
              <a:t>[</a:t>
            </a:r>
            <a:r>
              <a:rPr lang="en-US" sz="8800" b="1" dirty="0" err="1" smtClean="0">
                <a:solidFill>
                  <a:srgbClr val="FF0000"/>
                </a:solidFill>
              </a:rPr>
              <a:t>ei</a:t>
            </a:r>
            <a:r>
              <a:rPr lang="ru-RU" sz="8800" b="1" dirty="0" smtClean="0">
                <a:solidFill>
                  <a:srgbClr val="FF0000"/>
                </a:solidFill>
              </a:rPr>
              <a:t>]</a:t>
            </a:r>
            <a:r>
              <a:rPr lang="en-US" sz="8800" b="1" dirty="0" smtClean="0">
                <a:solidFill>
                  <a:srgbClr val="FF0000"/>
                </a:solidFill>
              </a:rPr>
              <a:t>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en-US" sz="8800" b="1" dirty="0" smtClean="0">
              <a:solidFill>
                <a:srgbClr val="FF0000"/>
              </a:solidFill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8800" b="1" dirty="0" smtClean="0">
                <a:solidFill>
                  <a:srgbClr val="7030A0"/>
                </a:solidFill>
              </a:rPr>
              <a:t>     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8800" b="1" dirty="0" smtClean="0">
                <a:solidFill>
                  <a:srgbClr val="0070C0"/>
                </a:solidFill>
              </a:rPr>
              <a:t>           sn</a:t>
            </a:r>
            <a:r>
              <a:rPr lang="en-US" sz="8800" b="1" dirty="0" smtClean="0">
                <a:solidFill>
                  <a:srgbClr val="FF0000"/>
                </a:solidFill>
              </a:rPr>
              <a:t>a</a:t>
            </a:r>
            <a:r>
              <a:rPr lang="en-US" sz="8800" b="1" dirty="0" smtClean="0">
                <a:solidFill>
                  <a:srgbClr val="0070C0"/>
                </a:solidFill>
              </a:rPr>
              <a:t>ke</a:t>
            </a:r>
          </a:p>
        </p:txBody>
      </p:sp>
      <p:pic>
        <p:nvPicPr>
          <p:cNvPr id="16386" name="Рисунок 5" descr="snak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928813"/>
            <a:ext cx="350043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4984750" y="1341438"/>
            <a:ext cx="37639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427538" y="1341438"/>
            <a:ext cx="43211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 rot="16740162">
            <a:off x="565945" y="2288381"/>
            <a:ext cx="2792412" cy="3095625"/>
          </a:xfrm>
          <a:prstGeom prst="wedgeEllipseCallout">
            <a:avLst>
              <a:gd name="adj1" fmla="val 12810"/>
              <a:gd name="adj2" fmla="val 12057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Hi!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I’m a sn</a:t>
            </a:r>
            <a:r>
              <a:rPr lang="en-US" b="1" i="1" dirty="0">
                <a:solidFill>
                  <a:srgbClr val="C00000"/>
                </a:solidFill>
                <a:latin typeface="+mn-lt"/>
                <a:cs typeface="+mn-cs"/>
              </a:rPr>
              <a:t>a</a:t>
            </a: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ke.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My n</a:t>
            </a:r>
            <a:r>
              <a:rPr lang="en-US" b="1" i="1" dirty="0">
                <a:solidFill>
                  <a:srgbClr val="C00000"/>
                </a:solidFill>
                <a:latin typeface="+mn-lt"/>
                <a:cs typeface="+mn-cs"/>
              </a:rPr>
              <a:t>a</a:t>
            </a: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me is </a:t>
            </a:r>
            <a:r>
              <a:rPr lang="en-US" sz="20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K</a:t>
            </a:r>
            <a:r>
              <a:rPr lang="en-US" sz="2000" b="1" i="1" dirty="0">
                <a:solidFill>
                  <a:srgbClr val="C00000"/>
                </a:solidFill>
                <a:latin typeface="+mn-lt"/>
                <a:cs typeface="+mn-cs"/>
              </a:rPr>
              <a:t>a</a:t>
            </a:r>
            <a:r>
              <a:rPr lang="en-US" sz="20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te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I’m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 </a:t>
            </a:r>
            <a:r>
              <a:rPr lang="en-US" b="1" i="1" dirty="0">
                <a:solidFill>
                  <a:srgbClr val="C00000"/>
                </a:solidFill>
                <a:latin typeface="+mn-lt"/>
                <a:cs typeface="+mn-cs"/>
              </a:rPr>
              <a:t>8</a:t>
            </a:r>
            <a:r>
              <a:rPr lang="en-US" sz="2400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. </a:t>
            </a: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I live in the l</a:t>
            </a:r>
            <a:r>
              <a:rPr lang="en-US" b="1" i="1" dirty="0">
                <a:solidFill>
                  <a:srgbClr val="C00000"/>
                </a:solidFill>
                <a:latin typeface="+mn-lt"/>
                <a:cs typeface="+mn-cs"/>
              </a:rPr>
              <a:t>a</a:t>
            </a:r>
            <a:r>
              <a:rPr lang="en-US" b="1" i="1" dirty="0">
                <a:solidFill>
                  <a:schemeClr val="bg2">
                    <a:lumMod val="75000"/>
                  </a:schemeClr>
                </a:solidFill>
                <a:latin typeface="+mn-lt"/>
                <a:cs typeface="+mn-cs"/>
              </a:rPr>
              <a:t>ke.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813" y="714375"/>
            <a:ext cx="7929562" cy="50974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b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te  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s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c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 </a:t>
            </a:r>
            <a:r>
              <a:rPr lang="en-US" sz="3200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+mn-cs"/>
              </a:rPr>
              <a:t>p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l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r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d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te 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m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f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me  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me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g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me 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sn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v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J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ne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sk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te</a:t>
            </a:r>
            <a:r>
              <a:rPr lang="en-US" sz="3200" dirty="0">
                <a:solidFill>
                  <a:srgbClr val="7030A0"/>
                </a:solidFill>
                <a:latin typeface="Arial Black" pitchFamily="34" charset="0"/>
                <a:cs typeface="+mn-cs"/>
              </a:rPr>
              <a:t>              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w</a:t>
            </a:r>
            <a:r>
              <a:rPr lang="en-US" sz="3200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sz="3200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ke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rgbClr val="7030A0"/>
              </a:solidFill>
              <a:latin typeface="Arial Black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rgbClr val="7030A0"/>
              </a:solidFill>
              <a:latin typeface="Arial Black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>
              <a:solidFill>
                <a:srgbClr val="7030A0"/>
              </a:solidFill>
              <a:latin typeface="Arial Black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latin typeface="Arial Black" pitchFamily="34" charset="0"/>
              <a:cs typeface="+mn-cs"/>
            </a:endParaRPr>
          </a:p>
        </p:txBody>
      </p:sp>
      <p:pic>
        <p:nvPicPr>
          <p:cNvPr id="17410" name="Рисунок 6" descr="kuh-telle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75" y="4000500"/>
            <a:ext cx="2008188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Рисунок 7" descr="snak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4071938"/>
            <a:ext cx="199072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8" descr="gam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4000500"/>
            <a:ext cx="2305050" cy="187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TextBox 10"/>
          <p:cNvSpPr txBox="1">
            <a:spLocks noChangeArrowheads="1"/>
          </p:cNvSpPr>
          <p:nvPr/>
        </p:nvSpPr>
        <p:spPr bwMode="auto">
          <a:xfrm>
            <a:off x="1143000" y="6072188"/>
            <a:ext cx="1428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  g</a:t>
            </a:r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me</a:t>
            </a:r>
            <a:endParaRPr lang="ru-RU">
              <a:latin typeface="Verdana" pitchFamily="34" charset="0"/>
            </a:endParaRPr>
          </a:p>
        </p:txBody>
      </p:sp>
      <p:sp>
        <p:nvSpPr>
          <p:cNvPr id="17414" name="TextBox 12"/>
          <p:cNvSpPr txBox="1">
            <a:spLocks noChangeArrowheads="1"/>
          </p:cNvSpPr>
          <p:nvPr/>
        </p:nvSpPr>
        <p:spPr bwMode="auto">
          <a:xfrm>
            <a:off x="4071938" y="6072188"/>
            <a:ext cx="1785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     sn</a:t>
            </a:r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ke</a:t>
            </a:r>
            <a:endParaRPr lang="ru-RU">
              <a:latin typeface="Verdan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6072188"/>
            <a:ext cx="1785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  <a:latin typeface="Arial Black" pitchFamily="34" charset="0"/>
                <a:cs typeface="+mn-cs"/>
              </a:rPr>
              <a:t>    p</a:t>
            </a:r>
            <a:r>
              <a:rPr lang="en-US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l</a:t>
            </a:r>
            <a:r>
              <a:rPr lang="en-US" dirty="0">
                <a:solidFill>
                  <a:srgbClr val="FF0000"/>
                </a:solidFill>
                <a:latin typeface="Arial Black" pitchFamily="34" charset="0"/>
                <a:cs typeface="+mn-cs"/>
              </a:rPr>
              <a:t>a</a:t>
            </a:r>
            <a:r>
              <a:rPr lang="en-US" dirty="0">
                <a:solidFill>
                  <a:srgbClr val="0070C0"/>
                </a:solidFill>
                <a:latin typeface="Arial Black" pitchFamily="34" charset="0"/>
                <a:cs typeface="+mn-cs"/>
              </a:rPr>
              <a:t>te</a:t>
            </a: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57188" y="285750"/>
            <a:ext cx="8329612" cy="6072188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800" dirty="0" smtClean="0">
                <a:solidFill>
                  <a:srgbClr val="FF0000"/>
                </a:solidFill>
              </a:rPr>
              <a:t/>
            </a:r>
            <a:br>
              <a:rPr lang="en-US" sz="8800" dirty="0" smtClean="0">
                <a:solidFill>
                  <a:srgbClr val="FF0000"/>
                </a:solidFill>
              </a:rPr>
            </a:br>
            <a:r>
              <a:rPr lang="en-US" sz="8800" dirty="0" smtClean="0">
                <a:solidFill>
                  <a:srgbClr val="FF0000"/>
                </a:solidFill>
              </a:rPr>
              <a:t> </a:t>
            </a:r>
            <a:r>
              <a:rPr lang="ru-RU" sz="8800" dirty="0" smtClean="0">
                <a:solidFill>
                  <a:srgbClr val="FF0000"/>
                </a:solidFill>
              </a:rPr>
              <a:t>[</a:t>
            </a:r>
            <a:r>
              <a:rPr lang="en-US" sz="8800" dirty="0" smtClean="0">
                <a:solidFill>
                  <a:srgbClr val="FF0000"/>
                </a:solidFill>
              </a:rPr>
              <a:t>æ</a:t>
            </a:r>
            <a:r>
              <a:rPr lang="ru-RU" sz="8800" dirty="0" smtClean="0">
                <a:solidFill>
                  <a:srgbClr val="FF0000"/>
                </a:solidFill>
              </a:rPr>
              <a:t>]</a:t>
            </a:r>
            <a:r>
              <a:rPr lang="en-US" sz="8800" dirty="0" smtClean="0">
                <a:solidFill>
                  <a:srgbClr val="FF0000"/>
                </a:solidFill>
              </a:rPr>
              <a:t/>
            </a:r>
            <a:br>
              <a:rPr lang="en-US" sz="8800" dirty="0" smtClean="0">
                <a:solidFill>
                  <a:srgbClr val="FF0000"/>
                </a:solidFill>
              </a:rPr>
            </a:br>
            <a:r>
              <a:rPr lang="en-US" sz="8800" dirty="0" smtClean="0">
                <a:solidFill>
                  <a:srgbClr val="FF0000"/>
                </a:solidFill>
              </a:rPr>
              <a:t>        </a:t>
            </a:r>
            <a:br>
              <a:rPr lang="en-US" sz="8800" dirty="0" smtClean="0">
                <a:solidFill>
                  <a:srgbClr val="FF0000"/>
                </a:solidFill>
              </a:rPr>
            </a:br>
            <a:r>
              <a:rPr lang="ru-RU" sz="8800" dirty="0" smtClean="0">
                <a:solidFill>
                  <a:srgbClr val="7030A0"/>
                </a:solidFill>
              </a:rPr>
              <a:t/>
            </a:r>
            <a:br>
              <a:rPr lang="ru-RU" sz="8800" dirty="0" smtClean="0">
                <a:solidFill>
                  <a:srgbClr val="7030A0"/>
                </a:solidFill>
              </a:rPr>
            </a:br>
            <a:r>
              <a:rPr lang="en-US" sz="8800" dirty="0" smtClean="0">
                <a:solidFill>
                  <a:srgbClr val="7030A0"/>
                </a:solidFill>
              </a:rPr>
              <a:t>  </a:t>
            </a:r>
            <a:r>
              <a:rPr lang="en-US" sz="8800" dirty="0" smtClean="0">
                <a:solidFill>
                  <a:srgbClr val="0070C0"/>
                </a:solidFill>
              </a:rPr>
              <a:t>c</a:t>
            </a:r>
            <a:r>
              <a:rPr lang="en-US" sz="8800" dirty="0" smtClean="0">
                <a:solidFill>
                  <a:srgbClr val="FF0000"/>
                </a:solidFill>
              </a:rPr>
              <a:t>a</a:t>
            </a:r>
            <a:r>
              <a:rPr lang="en-US" sz="8800" dirty="0" smtClean="0">
                <a:solidFill>
                  <a:srgbClr val="0070C0"/>
                </a:solidFill>
              </a:rPr>
              <a:t>t </a:t>
            </a:r>
            <a:endParaRPr lang="ru-RU" sz="8800" dirty="0">
              <a:solidFill>
                <a:srgbClr val="0070C0"/>
              </a:solidFill>
            </a:endParaRPr>
          </a:p>
        </p:txBody>
      </p:sp>
      <p:pic>
        <p:nvPicPr>
          <p:cNvPr id="18434" name="Рисунок 7" descr="post-18440-1300310548.jpg"/>
          <p:cNvPicPr>
            <a:picLocks noChangeAspect="1" noChangeArrowheads="1"/>
          </p:cNvPicPr>
          <p:nvPr/>
        </p:nvPicPr>
        <p:blipFill>
          <a:blip r:embed="rId2"/>
          <a:srcRect t="4762" r="3929" b="4366"/>
          <a:stretch>
            <a:fillRect/>
          </a:stretch>
        </p:blipFill>
        <p:spPr bwMode="auto">
          <a:xfrm>
            <a:off x="428625" y="2357438"/>
            <a:ext cx="29289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AutoShape 4"/>
          <p:cNvSpPr>
            <a:spLocks noChangeArrowheads="1"/>
          </p:cNvSpPr>
          <p:nvPr/>
        </p:nvSpPr>
        <p:spPr bwMode="auto">
          <a:xfrm>
            <a:off x="3786188" y="785813"/>
            <a:ext cx="4683125" cy="3314700"/>
          </a:xfrm>
          <a:prstGeom prst="wedgeRoundRectCallout">
            <a:avLst>
              <a:gd name="adj1" fmla="val -45435"/>
              <a:gd name="adj2" fmla="val 66736"/>
              <a:gd name="adj3" fmla="val 16667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>
              <a:latin typeface="Verdana" pitchFamily="34" charset="0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648200" y="1385888"/>
            <a:ext cx="3497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4130675" y="1385888"/>
            <a:ext cx="4014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Verdana" pitchFamily="34" charset="0"/>
            </a:endParaRP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4000500" y="974725"/>
            <a:ext cx="421640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i="1">
                <a:latin typeface="Verdana" pitchFamily="34" charset="0"/>
              </a:rPr>
              <a:t>Hello! </a:t>
            </a:r>
          </a:p>
          <a:p>
            <a:r>
              <a:rPr lang="en-US" sz="2400" b="1" i="1">
                <a:latin typeface="Verdana" pitchFamily="34" charset="0"/>
              </a:rPr>
              <a:t> 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 c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t.</a:t>
            </a:r>
          </a:p>
          <a:p>
            <a:r>
              <a:rPr lang="en-US" sz="2400" b="1" i="1">
                <a:latin typeface="Verdana" pitchFamily="34" charset="0"/>
              </a:rPr>
              <a:t> 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P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m.</a:t>
            </a:r>
          </a:p>
          <a:p>
            <a:r>
              <a:rPr lang="en-US" sz="2400" b="1" i="1">
                <a:latin typeface="Verdana" pitchFamily="34" charset="0"/>
              </a:rPr>
              <a:t> 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1.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pretty. </a:t>
            </a:r>
          </a:p>
          <a:p>
            <a:r>
              <a:rPr lang="en-US" sz="2400" b="1" i="1">
                <a:latin typeface="Verdana" pitchFamily="34" charset="0"/>
              </a:rPr>
              <a:t> 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not f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t.</a:t>
            </a:r>
          </a:p>
          <a:p>
            <a:r>
              <a:rPr lang="en-US" sz="2400" b="1" i="1">
                <a:latin typeface="Verdana" pitchFamily="34" charset="0"/>
              </a:rPr>
              <a:t>  I 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m merry.</a:t>
            </a:r>
          </a:p>
          <a:p>
            <a:r>
              <a:rPr lang="en-US" sz="2400" b="1" i="1">
                <a:latin typeface="Verdana" pitchFamily="34" charset="0"/>
              </a:rPr>
              <a:t>  I c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n sing. </a:t>
            </a:r>
          </a:p>
          <a:p>
            <a:r>
              <a:rPr lang="en-US" sz="2400" b="1" i="1">
                <a:latin typeface="Verdana" pitchFamily="34" charset="0"/>
              </a:rPr>
              <a:t>  I live in the  fl</a:t>
            </a:r>
            <a:r>
              <a:rPr lang="en-US" sz="2400" b="1" i="1">
                <a:solidFill>
                  <a:srgbClr val="C00000"/>
                </a:solidFill>
                <a:latin typeface="Verdana" pitchFamily="34" charset="0"/>
              </a:rPr>
              <a:t>a</a:t>
            </a:r>
            <a:r>
              <a:rPr lang="en-US" sz="2400" b="1" i="1">
                <a:latin typeface="Verdana" pitchFamily="34" charset="0"/>
              </a:rPr>
              <a:t>t.</a:t>
            </a:r>
            <a:endParaRPr lang="ru-RU" sz="2400" b="1" i="1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4"/>
          <p:cNvSpPr txBox="1">
            <a:spLocks noChangeArrowheads="1"/>
          </p:cNvSpPr>
          <p:nvPr/>
        </p:nvSpPr>
        <p:spPr bwMode="auto">
          <a:xfrm>
            <a:off x="714375" y="500063"/>
            <a:ext cx="8001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nd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h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nd 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nk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d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j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m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s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ck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nd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J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ck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s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g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l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B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m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 t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ct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C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m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p</a:t>
            </a:r>
          </a:p>
          <a:p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C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p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p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n</a:t>
            </a:r>
            <a:r>
              <a:rPr lang="en-US" sz="3200">
                <a:solidFill>
                  <a:srgbClr val="7030A0"/>
                </a:solidFill>
                <a:latin typeface="Arial Black" pitchFamily="34" charset="0"/>
              </a:rPr>
              <a:t>              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th</a:t>
            </a:r>
            <a:r>
              <a:rPr lang="en-US" sz="3200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 sz="3200">
                <a:solidFill>
                  <a:srgbClr val="0070C0"/>
                </a:solidFill>
                <a:latin typeface="Arial Black" pitchFamily="34" charset="0"/>
              </a:rPr>
              <a:t>t</a:t>
            </a:r>
          </a:p>
        </p:txBody>
      </p:sp>
      <p:pic>
        <p:nvPicPr>
          <p:cNvPr id="19458" name="Рисунок 5" descr="hand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143375"/>
            <a:ext cx="15716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8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13" y="4141788"/>
            <a:ext cx="1785937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9" descr="jam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4227513"/>
            <a:ext cx="171450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Box 11"/>
          <p:cNvSpPr txBox="1">
            <a:spLocks noChangeArrowheads="1"/>
          </p:cNvSpPr>
          <p:nvPr/>
        </p:nvSpPr>
        <p:spPr bwMode="auto">
          <a:xfrm>
            <a:off x="642938" y="607218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   h</a:t>
            </a:r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nd</a:t>
            </a:r>
            <a:endParaRPr lang="ru-RU">
              <a:latin typeface="Verdana" pitchFamily="34" charset="0"/>
            </a:endParaRPr>
          </a:p>
        </p:txBody>
      </p:sp>
      <p:sp>
        <p:nvSpPr>
          <p:cNvPr id="19462" name="TextBox 13"/>
          <p:cNvSpPr txBox="1">
            <a:spLocks noChangeArrowheads="1"/>
          </p:cNvSpPr>
          <p:nvPr/>
        </p:nvSpPr>
        <p:spPr bwMode="auto">
          <a:xfrm>
            <a:off x="3643313" y="6072188"/>
            <a:ext cx="12144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 j</a:t>
            </a:r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m</a:t>
            </a:r>
            <a:endParaRPr lang="ru-RU">
              <a:latin typeface="Verdana" pitchFamily="34" charset="0"/>
            </a:endParaRPr>
          </a:p>
        </p:txBody>
      </p:sp>
      <p:sp>
        <p:nvSpPr>
          <p:cNvPr id="19463" name="TextBox 14"/>
          <p:cNvSpPr txBox="1">
            <a:spLocks noChangeArrowheads="1"/>
          </p:cNvSpPr>
          <p:nvPr/>
        </p:nvSpPr>
        <p:spPr bwMode="auto">
          <a:xfrm>
            <a:off x="6858000" y="6072188"/>
            <a:ext cx="1285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     b</a:t>
            </a:r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a</a:t>
            </a:r>
            <a:r>
              <a:rPr lang="en-US">
                <a:solidFill>
                  <a:srgbClr val="0070C0"/>
                </a:solidFill>
                <a:latin typeface="Arial Black" pitchFamily="34" charset="0"/>
              </a:rPr>
              <a:t>t</a:t>
            </a:r>
            <a:endParaRPr lang="ru-RU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3"/>
          <p:cNvSpPr>
            <a:spLocks noGrp="1"/>
          </p:cNvSpPr>
          <p:nvPr>
            <p:ph sz="half" idx="1"/>
          </p:nvPr>
        </p:nvSpPr>
        <p:spPr>
          <a:xfrm>
            <a:off x="2714625" y="571500"/>
            <a:ext cx="5857875" cy="371475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P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t’s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bl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ck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c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</a:t>
            </a:r>
          </a:p>
          <a:p>
            <a:pPr>
              <a:buFont typeface="Wingdings 2" pitchFamily="18" charset="2"/>
              <a:buNone/>
            </a:pP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Is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in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P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t’s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bl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ck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h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t.</a:t>
            </a:r>
          </a:p>
          <a:p>
            <a:pPr>
              <a:buFont typeface="Wingdings 2" pitchFamily="18" charset="2"/>
              <a:buNone/>
            </a:pP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f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 </a:t>
            </a:r>
            <a:r>
              <a:rPr lang="en-US" sz="4800" b="1" smtClean="0">
                <a:latin typeface="Monotype Corsiva" pitchFamily="66" charset="0"/>
              </a:rPr>
              <a:t>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c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s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on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m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</a:t>
            </a:r>
          </a:p>
          <a:p>
            <a:pPr>
              <a:buFont typeface="Wingdings 2" pitchFamily="18" charset="2"/>
              <a:buNone/>
            </a:pP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nd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ate</a:t>
            </a:r>
            <a:r>
              <a:rPr lang="en-US" sz="4800" b="1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en-US" sz="4800" b="1" smtClean="0">
                <a:latin typeface="Monotype Corsiva" pitchFamily="66" charset="0"/>
              </a:rPr>
              <a:t> 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f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</a:t>
            </a:r>
            <a:r>
              <a:rPr lang="en-US" sz="4800" b="1" smtClean="0">
                <a:latin typeface="Monotype Corsiva" pitchFamily="66" charset="0"/>
              </a:rPr>
              <a:t>  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r</a:t>
            </a:r>
            <a:r>
              <a:rPr lang="en-US" sz="4800" b="1" smtClean="0">
                <a:solidFill>
                  <a:srgbClr val="FF0000"/>
                </a:solidFill>
                <a:latin typeface="Monotype Corsiva" pitchFamily="66" charset="0"/>
              </a:rPr>
              <a:t>a</a:t>
            </a:r>
            <a:r>
              <a:rPr lang="en-US" sz="4800" b="1" smtClean="0">
                <a:solidFill>
                  <a:srgbClr val="0070C0"/>
                </a:solidFill>
                <a:latin typeface="Monotype Corsiva" pitchFamily="66" charset="0"/>
              </a:rPr>
              <a:t>t.</a:t>
            </a:r>
            <a:endParaRPr lang="ru-RU" sz="4800" b="1" smtClean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20482" name="Рисунок 5" descr="сае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143125"/>
            <a:ext cx="2224088" cy="410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Рисунок 6" descr="laNutella-eir_Kape_full_3299_3037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31297">
            <a:off x="4857750" y="4000500"/>
            <a:ext cx="2857500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2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444</TotalTime>
  <Words>142</Words>
  <Application>Microsoft Office PowerPoint</Application>
  <PresentationFormat>Экран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5</vt:i4>
      </vt:variant>
      <vt:variant>
        <vt:lpstr>Заголовки слайдов</vt:lpstr>
      </vt:variant>
      <vt:variant>
        <vt:i4>7</vt:i4>
      </vt:variant>
    </vt:vector>
  </HeadingPairs>
  <TitlesOfParts>
    <vt:vector size="20" baseType="lpstr">
      <vt:lpstr>Verdana</vt:lpstr>
      <vt:lpstr>Arial</vt:lpstr>
      <vt:lpstr>Wingdings 2</vt:lpstr>
      <vt:lpstr>Calibri</vt:lpstr>
      <vt:lpstr>Miriam</vt:lpstr>
      <vt:lpstr>Georgia</vt:lpstr>
      <vt:lpstr>Monotype Corsiva</vt:lpstr>
      <vt:lpstr>Arial Black</vt:lpstr>
      <vt:lpstr>Аспект</vt:lpstr>
      <vt:lpstr>Аспект</vt:lpstr>
      <vt:lpstr>Аспект</vt:lpstr>
      <vt:lpstr>Аспект</vt:lpstr>
      <vt:lpstr>Аспект</vt:lpstr>
      <vt:lpstr>Чтение буквы а в открытом и закрытом слогах.</vt:lpstr>
      <vt:lpstr>A  is  for  apples. One  apple  for  me, And  one  for  you. One  for  him And  for  her , too. </vt:lpstr>
      <vt:lpstr>Слайд 3</vt:lpstr>
      <vt:lpstr>Слайд 4</vt:lpstr>
      <vt:lpstr>  [æ]             cat </vt:lpstr>
      <vt:lpstr>Слайд 6</vt:lpstr>
      <vt:lpstr>Слайд 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Чтение буквы Аа в открытом и закрытом слогах.</dc:title>
  <dc:creator>Марина</dc:creator>
  <cp:lastModifiedBy>Ольга</cp:lastModifiedBy>
  <cp:revision>61</cp:revision>
  <dcterms:created xsi:type="dcterms:W3CDTF">2011-11-22T12:35:55Z</dcterms:created>
  <dcterms:modified xsi:type="dcterms:W3CDTF">2013-01-30T17:49:58Z</dcterms:modified>
</cp:coreProperties>
</file>