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4114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1" r:id="rId6"/>
    <p:sldId id="258" r:id="rId7"/>
    <p:sldId id="260" r:id="rId8"/>
    <p:sldId id="285" r:id="rId9"/>
    <p:sldId id="268" r:id="rId10"/>
    <p:sldId id="280" r:id="rId11"/>
    <p:sldId id="28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1F3F5E3-CEB6-44DF-B995-2FDFDFE9C11A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F2C8D43-8168-48C8-91A7-63EACBACA74B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5310998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3195258-86C4-401A-8E94-ADE157854278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603C52C-5E29-41AF-BAA3-8217E886DA08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9619617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dirty="0" smtClean="0"/>
              <a:pPr rtl="0"/>
              <a:t>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478736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2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522759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3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527561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4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277057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5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673668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6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774060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7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626092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8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555951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13199468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3634443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478162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10917143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489477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37873202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01164201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38574319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18752389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44413143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06888856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96202213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72459457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96905835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40803006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95760873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794337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  <p:sldLayoutId id="2147484126" r:id="rId12"/>
    <p:sldLayoutId id="2147484127" r:id="rId13"/>
    <p:sldLayoutId id="2147484128" r:id="rId14"/>
    <p:sldLayoutId id="2147484129" r:id="rId15"/>
    <p:sldLayoutId id="2147484130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E5CD8D-E704-46A1-BC3E-9A644A9FF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961" y="1603904"/>
            <a:ext cx="11341510" cy="1825096"/>
          </a:xfrm>
        </p:spPr>
        <p:txBody>
          <a:bodyPr rtlCol="0" anchor="ctr">
            <a:noAutofit/>
          </a:bodyPr>
          <a:lstStyle/>
          <a:p>
            <a:pPr algn="ctr"/>
            <a:r>
              <a:rPr lang="ru-RU" sz="4400" noProof="1"/>
              <a:t>Мероприятия по минимизации морально-психологических последствий скулшутинга в образовательной организации.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2E90D3C-A517-4B37-A47F-E3CCA7F060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2788" y="4068299"/>
            <a:ext cx="8929354" cy="82816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Педагог-психолог ГБОУ школа 525</a:t>
            </a:r>
          </a:p>
          <a:p>
            <a:pPr algn="ctr"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Лужная Зоряна Игоревна</a:t>
            </a:r>
          </a:p>
        </p:txBody>
      </p:sp>
    </p:spTree>
    <p:extLst>
      <p:ext uri="{BB962C8B-B14F-4D97-AF65-F5344CB8AC3E}">
        <p14:creationId xmlns:p14="http://schemas.microsoft.com/office/powerpoint/2010/main" val="3754664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0428" y="1580225"/>
            <a:ext cx="11151855" cy="6201624"/>
          </a:xfrm>
        </p:spPr>
        <p:txBody>
          <a:bodyPr rtlCol="0">
            <a:noAutofit/>
          </a:bodyPr>
          <a:lstStyle/>
          <a:p>
            <a:r>
              <a:rPr lang="ru-RU" dirty="0" err="1"/>
              <a:t>Скулшутинг</a:t>
            </a:r>
            <a:r>
              <a:rPr lang="ru-RU" dirty="0"/>
              <a:t> – это вооруженное нападение учащегося или стороннего</a:t>
            </a:r>
            <a:br>
              <a:rPr lang="ru-RU" dirty="0"/>
            </a:br>
            <a:r>
              <a:rPr lang="ru-RU" dirty="0"/>
              <a:t>человека на школьников внутри учебного заведения.</a:t>
            </a:r>
            <a:br>
              <a:rPr lang="ru-RU" dirty="0"/>
            </a:br>
            <a:r>
              <a:rPr lang="ru-RU" dirty="0"/>
              <a:t>За рубежом случаи стрельбы в школе известны с начала XX века. Еще в 1927</a:t>
            </a:r>
            <a:br>
              <a:rPr lang="ru-RU" dirty="0"/>
            </a:br>
            <a:r>
              <a:rPr lang="ru-RU" dirty="0"/>
              <a:t>году в США в результате массового расстрела в школе города Бат погибли 44</a:t>
            </a:r>
            <a:br>
              <a:rPr lang="ru-RU" dirty="0"/>
            </a:br>
            <a:r>
              <a:rPr lang="ru-RU" dirty="0"/>
              <a:t>человека, 58 получили тяжелые травмы. С тех пор подобные случаи</a:t>
            </a:r>
            <a:br>
              <a:rPr lang="ru-RU" dirty="0"/>
            </a:br>
            <a:r>
              <a:rPr lang="ru-RU" dirty="0"/>
              <a:t>получают свое распространение на территории всего мира, в том числе</a:t>
            </a:r>
            <a:br>
              <a:rPr lang="ru-RU" dirty="0"/>
            </a:br>
            <a:r>
              <a:rPr lang="ru-RU" dirty="0"/>
              <a:t>и в России. Школа «</a:t>
            </a:r>
            <a:r>
              <a:rPr lang="ru-RU" dirty="0" err="1"/>
              <a:t>Колумбайн</a:t>
            </a:r>
            <a:r>
              <a:rPr lang="ru-RU" dirty="0"/>
              <a:t>» в США, в которой в 1999 году произошло</a:t>
            </a:r>
            <a:br>
              <a:rPr lang="ru-RU" dirty="0"/>
            </a:br>
            <a:r>
              <a:rPr lang="ru-RU" dirty="0"/>
              <a:t>самое громкое вооруженное нападение учеников на своих одноклассников.</a:t>
            </a:r>
            <a:br>
              <a:rPr lang="ru-RU" dirty="0"/>
            </a:br>
            <a:r>
              <a:rPr lang="ru-RU" dirty="0"/>
              <a:t>Этот случай получил широкий общественный резонанс. Тогда в результате</a:t>
            </a:r>
            <a:br>
              <a:rPr lang="ru-RU" dirty="0"/>
            </a:br>
            <a:r>
              <a:rPr lang="ru-RU" dirty="0"/>
              <a:t>стрельбы погибли 13 человек. К сожалению, у подростков, устроивших тогда</a:t>
            </a:r>
          </a:p>
          <a:p>
            <a:pPr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189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5487" y="711714"/>
            <a:ext cx="8613123" cy="1058092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dirty="0"/>
              <a:t>Причины совершения детьми </a:t>
            </a:r>
            <a:r>
              <a:rPr lang="ru-RU" dirty="0" err="1"/>
              <a:t>скулшутинга</a:t>
            </a:r>
            <a:br>
              <a:rPr lang="ru-RU" dirty="0"/>
            </a:br>
            <a:endParaRPr lang="ru-RU" noProof="1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256" y="1769806"/>
            <a:ext cx="10728593" cy="4713727"/>
          </a:xfrm>
        </p:spPr>
        <p:txBody>
          <a:bodyPr rtlCol="0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/>
              <a:t>Среди внешних факторов можно выделить:</a:t>
            </a:r>
            <a:br>
              <a:rPr lang="ru-RU" sz="2400" dirty="0"/>
            </a:br>
            <a:r>
              <a:rPr lang="ru-RU" dirty="0"/>
              <a:t>- отсутствие внимания родителей к ребенку;</a:t>
            </a:r>
            <a:br>
              <a:rPr lang="ru-RU" sz="2400" dirty="0"/>
            </a:br>
            <a:r>
              <a:rPr lang="ru-RU" dirty="0"/>
              <a:t>- ссоры с членами семьи;</a:t>
            </a:r>
            <a:br>
              <a:rPr lang="ru-RU" sz="2400" dirty="0"/>
            </a:br>
            <a:r>
              <a:rPr lang="ru-RU" dirty="0"/>
              <a:t>- трудности ребенка в общении со сверстниками, конфликты с ними</a:t>
            </a:r>
            <a:br>
              <a:rPr lang="ru-RU" sz="2400" dirty="0"/>
            </a:br>
            <a:r>
              <a:rPr lang="ru-RU" dirty="0"/>
              <a:t>и педагогами;</a:t>
            </a:r>
            <a:br>
              <a:rPr lang="ru-RU" sz="2400" dirty="0"/>
            </a:br>
            <a:r>
              <a:rPr lang="ru-RU" dirty="0"/>
              <a:t>- </a:t>
            </a:r>
            <a:r>
              <a:rPr lang="ru-RU" dirty="0" err="1"/>
              <a:t>буллинг</a:t>
            </a:r>
            <a:r>
              <a:rPr lang="ru-RU" dirty="0"/>
              <a:t> (травля) - агрессивное преследование одного из членов коллектива</a:t>
            </a:r>
            <a:br>
              <a:rPr lang="ru-RU" sz="2400" dirty="0"/>
            </a:br>
            <a:r>
              <a:rPr lang="ru-RU" dirty="0"/>
              <a:t>(особенно коллектива школьников и студентов) со стороны других членов</a:t>
            </a:r>
            <a:br>
              <a:rPr lang="ru-RU" sz="2400" dirty="0"/>
            </a:br>
            <a:r>
              <a:rPr lang="ru-RU" dirty="0"/>
              <a:t>коллектива или его части;</a:t>
            </a:r>
            <a:br>
              <a:rPr lang="ru-RU" sz="2400" dirty="0"/>
            </a:br>
            <a:r>
              <a:rPr lang="ru-RU" dirty="0"/>
              <a:t>- смерть родственников и друзей;</a:t>
            </a:r>
            <a:br>
              <a:rPr lang="ru-RU" sz="2400" dirty="0"/>
            </a:br>
            <a:r>
              <a:rPr lang="ru-RU" dirty="0"/>
              <a:t>- доступ ребенка к огнестрельному и холодному оружию в доме;</a:t>
            </a:r>
            <a:br>
              <a:rPr lang="ru-RU" sz="2400" dirty="0"/>
            </a:br>
            <a:r>
              <a:rPr lang="ru-RU" dirty="0"/>
              <a:t>- интерес ребенка к компьютерным играм, в которых присутствуют сцены</a:t>
            </a:r>
            <a:br>
              <a:rPr lang="ru-RU" sz="2400" dirty="0"/>
            </a:br>
            <a:r>
              <a:rPr lang="ru-RU" dirty="0"/>
              <a:t>насилия, а также его доступ к сайтам и группам в сети Интернет,</a:t>
            </a:r>
            <a:br>
              <a:rPr lang="ru-RU" sz="2400" dirty="0"/>
            </a:br>
            <a:r>
              <a:rPr lang="ru-RU" dirty="0"/>
              <a:t>пропагандирующим идеологию «</a:t>
            </a:r>
            <a:r>
              <a:rPr lang="ru-RU" dirty="0" err="1"/>
              <a:t>скулшутинга</a:t>
            </a:r>
            <a:r>
              <a:rPr lang="ru-RU" dirty="0"/>
              <a:t>».</a:t>
            </a:r>
            <a:br>
              <a:rPr lang="ru-RU" sz="2400" dirty="0"/>
            </a:br>
            <a:r>
              <a:rPr lang="ru-RU" dirty="0"/>
              <a:t>К внутренним факторам следует отнести:</a:t>
            </a:r>
            <a:br>
              <a:rPr lang="ru-RU" sz="2400" dirty="0"/>
            </a:br>
            <a:r>
              <a:rPr lang="ru-RU" dirty="0"/>
              <a:t>- депрессивное состояние ребенка;</a:t>
            </a:r>
            <a:br>
              <a:rPr lang="ru-RU" sz="2400" dirty="0"/>
            </a:br>
            <a:r>
              <a:rPr lang="ru-RU" dirty="0"/>
              <a:t>- внушаемость и ведомость ребенка;</a:t>
            </a:r>
            <a:br>
              <a:rPr lang="ru-RU" sz="2400" dirty="0"/>
            </a:br>
            <a:r>
              <a:rPr lang="ru-RU" dirty="0"/>
              <a:t>- психические отклонения у ребенка.</a:t>
            </a:r>
            <a:endParaRPr lang="ru-RU" sz="2400" noProof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234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874" y="413657"/>
            <a:ext cx="10469732" cy="1277984"/>
          </a:xfrm>
        </p:spPr>
        <p:txBody>
          <a:bodyPr rtlCol="0">
            <a:noAutofit/>
          </a:bodyPr>
          <a:lstStyle/>
          <a:p>
            <a:pPr algn="ctr"/>
            <a:r>
              <a:rPr lang="ru-RU" sz="3200" dirty="0"/>
              <a:t>Предотвращение деструктивных проявлений</a:t>
            </a:r>
            <a:br>
              <a:rPr lang="ru-RU" sz="3200" dirty="0"/>
            </a:br>
            <a:r>
              <a:rPr lang="ru-RU" sz="3200" dirty="0"/>
              <a:t>в форме </a:t>
            </a:r>
            <a:r>
              <a:rPr lang="ru-RU" sz="3200" dirty="0" err="1"/>
              <a:t>скулшутинга</a:t>
            </a:r>
            <a:r>
              <a:rPr lang="ru-RU" sz="3200" dirty="0"/>
              <a:t> в школе</a:t>
            </a:r>
            <a:br>
              <a:rPr lang="ru-RU" sz="3600" dirty="0"/>
            </a:br>
            <a:endParaRPr lang="ru-RU" sz="3600" noProof="1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59" y="1691641"/>
            <a:ext cx="11156516" cy="4752702"/>
          </a:xfrm>
        </p:spPr>
        <p:txBody>
          <a:bodyPr rtlCol="0">
            <a:normAutofit/>
          </a:bodyPr>
          <a:lstStyle/>
          <a:p>
            <a:endParaRPr lang="ru-RU" dirty="0"/>
          </a:p>
          <a:p>
            <a:pPr rtl="0">
              <a:lnSpc>
                <a:spcPct val="100000"/>
              </a:lnSpc>
            </a:pPr>
            <a:endParaRPr lang="ru-RU" sz="2000" noProof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18758C-DFC9-495D-BF9C-41B7E6206277}"/>
              </a:ext>
            </a:extLst>
          </p:cNvPr>
          <p:cNvSpPr txBox="1"/>
          <p:nvPr/>
        </p:nvSpPr>
        <p:spPr>
          <a:xfrm>
            <a:off x="432929" y="1691641"/>
            <a:ext cx="11326141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этой связи с целью предотвращения возможных противоправных</a:t>
            </a:r>
            <a:br>
              <a:rPr lang="ru-RU" sz="2400" dirty="0"/>
            </a:br>
            <a:r>
              <a:rPr lang="ru-RU" dirty="0"/>
              <a:t>проявлений, в том числе фактов «</a:t>
            </a:r>
            <a:r>
              <a:rPr lang="ru-RU" dirty="0" err="1"/>
              <a:t>скулшутинга</a:t>
            </a:r>
            <a:r>
              <a:rPr lang="ru-RU" dirty="0"/>
              <a:t>», со стороны подростков,</a:t>
            </a:r>
            <a:r>
              <a:rPr lang="ru-RU" sz="2400" dirty="0"/>
              <a:t> </a:t>
            </a:r>
            <a:r>
              <a:rPr lang="ru-RU" dirty="0"/>
              <a:t>преподавателям и родителям необходимо обратить особое внимание</a:t>
            </a:r>
            <a:r>
              <a:rPr lang="ru-RU" sz="2400" dirty="0"/>
              <a:t> </a:t>
            </a:r>
            <a:r>
              <a:rPr lang="ru-RU" dirty="0"/>
              <a:t>на следующее:</a:t>
            </a:r>
            <a:br>
              <a:rPr lang="ru-RU" sz="2400" dirty="0"/>
            </a:br>
            <a:r>
              <a:rPr lang="ru-RU" dirty="0"/>
              <a:t>— на внутрисемейные отношения, в которых воспитываются подростки:</a:t>
            </a:r>
            <a:br>
              <a:rPr lang="ru-RU" sz="2400" dirty="0"/>
            </a:br>
            <a:r>
              <a:rPr lang="ru-RU" dirty="0"/>
              <a:t>наличие конфликтов в семье, недоверие, фактов насилия;</a:t>
            </a:r>
            <a:br>
              <a:rPr lang="ru-RU" sz="2400" dirty="0"/>
            </a:br>
            <a:r>
              <a:rPr lang="ru-RU" dirty="0"/>
              <a:t>— на проявления подростковой агрессии, которая часто является типичной</a:t>
            </a:r>
            <a:br>
              <a:rPr lang="ru-RU" sz="2400" dirty="0"/>
            </a:br>
            <a:r>
              <a:rPr lang="ru-RU" dirty="0"/>
              <a:t>поведенческой особенностью в данном возрасте. Вместе с тем имеет место</a:t>
            </a:r>
            <a:br>
              <a:rPr lang="ru-RU" sz="2400" dirty="0"/>
            </a:br>
            <a:r>
              <a:rPr lang="ru-RU" dirty="0"/>
              <a:t>так называемая пассивная (тихая) агрессия, которая, кстати, является</a:t>
            </a:r>
            <a:br>
              <a:rPr lang="ru-RU" sz="2400" dirty="0"/>
            </a:br>
            <a:r>
              <a:rPr lang="ru-RU" dirty="0"/>
              <a:t>характерной чертой большинства «стрелков»;</a:t>
            </a:r>
            <a:br>
              <a:rPr lang="ru-RU" sz="2400" dirty="0"/>
            </a:br>
            <a:r>
              <a:rPr lang="ru-RU" dirty="0"/>
              <a:t>— на специфику отношений со сверстниками: факты «травли» со стороны</a:t>
            </a:r>
            <a:br>
              <a:rPr lang="ru-RU" sz="2400" dirty="0"/>
            </a:br>
            <a:r>
              <a:rPr lang="ru-RU" dirty="0"/>
              <a:t>сверстников, ведение учеником «отшельнического» образа жизни;</a:t>
            </a:r>
            <a:br>
              <a:rPr lang="ru-RU" sz="2400" dirty="0"/>
            </a:br>
            <a:r>
              <a:rPr lang="ru-RU" dirty="0"/>
              <a:t>— на наличие психологических травм, расстройств психического здоровья,</a:t>
            </a:r>
            <a:br>
              <a:rPr lang="ru-RU" sz="2400" dirty="0"/>
            </a:br>
            <a:r>
              <a:rPr lang="ru-RU" dirty="0"/>
              <a:t>ведь часто родители, опасаясь предвзятого отношения, осуждения</a:t>
            </a:r>
            <a:br>
              <a:rPr lang="ru-RU" sz="2400" dirty="0"/>
            </a:br>
            <a:r>
              <a:rPr lang="ru-RU" dirty="0"/>
              <a:t>окружающих, игнорируют рекомендации детских психологов</a:t>
            </a:r>
            <a:br>
              <a:rPr lang="ru-RU" sz="2400" dirty="0"/>
            </a:br>
            <a:r>
              <a:rPr lang="ru-RU" dirty="0"/>
              <a:t>и не обращаются за психиатрической помощью.</a:t>
            </a:r>
            <a:br>
              <a:rPr lang="ru-RU" sz="2400" dirty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4659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0193" y="1125314"/>
            <a:ext cx="8257736" cy="4905457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400" dirty="0"/>
              <a:t>В этой связи самое важное – доверительный контакт с ребёнком</a:t>
            </a:r>
            <a:r>
              <a:rPr lang="ru-RU" sz="3200" dirty="0"/>
              <a:t> </a:t>
            </a:r>
            <a:r>
              <a:rPr lang="ru-RU" sz="2400" dirty="0"/>
              <a:t>как со стороны родителей, так и учителей. Кроме того, целесообразным</a:t>
            </a:r>
            <a:br>
              <a:rPr lang="ru-RU" sz="3200" dirty="0"/>
            </a:br>
            <a:r>
              <a:rPr lang="ru-RU" sz="2400" dirty="0"/>
              <a:t>является проведение регулярных профилактических бесед и занятий</a:t>
            </a:r>
            <a:br>
              <a:rPr lang="ru-RU" sz="3200" dirty="0"/>
            </a:br>
            <a:r>
              <a:rPr lang="ru-RU" sz="2400" dirty="0"/>
              <a:t>с учениками по указанной проблематике, в ходе которых, в том числе,</a:t>
            </a:r>
            <a:br>
              <a:rPr lang="ru-RU" sz="3200" dirty="0"/>
            </a:br>
            <a:r>
              <a:rPr lang="ru-RU" sz="2400" dirty="0"/>
              <a:t>возможно получение информации об известных подросткам Интернет-</a:t>
            </a:r>
            <a:br>
              <a:rPr lang="ru-RU" sz="3200" dirty="0"/>
            </a:br>
            <a:r>
              <a:rPr lang="ru-RU" sz="2400" dirty="0"/>
              <a:t>ресурсах, пропагандирующих насилие и самоубийства, с целью их последующей блокировки компетентными структурами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7784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3329" y="1091380"/>
            <a:ext cx="10628671" cy="722671"/>
          </a:xfrm>
        </p:spPr>
        <p:txBody>
          <a:bodyPr rtlCol="0">
            <a:noAutofit/>
          </a:bodyPr>
          <a:lstStyle/>
          <a:p>
            <a:pPr algn="ctr"/>
            <a:br>
              <a:rPr lang="ru-RU" sz="3200" b="1" u="sng" noProof="1"/>
            </a:br>
            <a:br>
              <a:rPr lang="ru-RU" sz="3200" b="1" u="sng" noProof="1"/>
            </a:br>
            <a:endParaRPr lang="ru-RU" sz="3200" b="1" noProof="1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407" y="1854558"/>
            <a:ext cx="10820400" cy="4778062"/>
          </a:xfrm>
        </p:spPr>
        <p:txBody>
          <a:bodyPr rtlCol="0">
            <a:normAutofit/>
          </a:bodyPr>
          <a:lstStyle/>
          <a:p>
            <a:pPr marL="0" lvl="0" indent="0">
              <a:buNone/>
            </a:pPr>
            <a:endParaRPr lang="ru-RU" sz="2000" dirty="0"/>
          </a:p>
          <a:p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endParaRPr lang="ru-RU" sz="2000" dirty="0"/>
          </a:p>
          <a:p>
            <a:pPr lvl="0"/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78889" y="1553591"/>
            <a:ext cx="10562918" cy="827919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ru-RU" dirty="0"/>
              <a:t>1. Дети, которые воспитываются в семьях, где царит насилие и жестокость,</a:t>
            </a:r>
            <a:r>
              <a:rPr lang="ru-RU" sz="2400" dirty="0"/>
              <a:t> </a:t>
            </a:r>
            <a:r>
              <a:rPr lang="ru-RU" dirty="0"/>
              <a:t>несут подобную схему общения в общество.</a:t>
            </a:r>
            <a:br>
              <a:rPr lang="ru-RU" sz="2400" dirty="0"/>
            </a:br>
            <a:r>
              <a:rPr lang="ru-RU" dirty="0"/>
              <a:t>2. Родители, которые не интересуются жизнью, увлечениями и проблемами</a:t>
            </a:r>
            <a:r>
              <a:rPr lang="ru-RU" sz="2400" dirty="0"/>
              <a:t> </a:t>
            </a:r>
            <a:r>
              <a:rPr lang="ru-RU" dirty="0"/>
              <a:t>ребенка, могут спровоцировать развитие у него пассивной агрессивности.</a:t>
            </a:r>
            <a:br>
              <a:rPr lang="ru-RU" sz="2400" dirty="0"/>
            </a:br>
            <a:r>
              <a:rPr lang="ru-RU" dirty="0"/>
              <a:t>3. Отсутствие общения со сверстниками может стать причиной появления</a:t>
            </a:r>
            <a:r>
              <a:rPr lang="ru-RU" sz="2400" dirty="0"/>
              <a:t> </a:t>
            </a:r>
            <a:r>
              <a:rPr lang="ru-RU" dirty="0"/>
              <a:t>у ребенка серьезных психологических проблем.</a:t>
            </a:r>
            <a:br>
              <a:rPr lang="ru-RU" sz="2400" dirty="0"/>
            </a:br>
            <a:r>
              <a:rPr lang="ru-RU" dirty="0"/>
              <a:t>4. Сверстники обзывают, дразнят и бьют ребенка, портят вещи или отбирают</a:t>
            </a:r>
            <a:r>
              <a:rPr lang="ru-RU" sz="2400" dirty="0"/>
              <a:t> </a:t>
            </a:r>
            <a:r>
              <a:rPr lang="ru-RU" dirty="0"/>
              <a:t>деньги, распространяют слухи и сплетни про него.</a:t>
            </a:r>
            <a:br>
              <a:rPr lang="ru-RU" sz="2400" dirty="0"/>
            </a:br>
            <a:r>
              <a:rPr lang="ru-RU" dirty="0"/>
              <a:t>5. Нападение на учащихся в России часто совершаются с использованием</a:t>
            </a:r>
            <a:r>
              <a:rPr lang="ru-RU" sz="2400" dirty="0"/>
              <a:t> </a:t>
            </a:r>
            <a:r>
              <a:rPr lang="ru-RU" dirty="0"/>
              <a:t>холодного оружия, поскольку нож ребенку достать проще, чем огнестрельное</a:t>
            </a:r>
            <a:r>
              <a:rPr lang="ru-RU" sz="2400" dirty="0"/>
              <a:t> </a:t>
            </a:r>
            <a:r>
              <a:rPr lang="ru-RU" dirty="0"/>
              <a:t>оружие.</a:t>
            </a:r>
            <a:br>
              <a:rPr lang="ru-RU" sz="2400" dirty="0"/>
            </a:br>
            <a:r>
              <a:rPr lang="ru-RU" dirty="0"/>
              <a:t>6. Под влиянием компьютерных игр ребенок может утратить чувство</a:t>
            </a:r>
            <a:r>
              <a:rPr lang="ru-RU" sz="2400" dirty="0"/>
              <a:t> </a:t>
            </a:r>
            <a:r>
              <a:rPr lang="ru-RU" dirty="0"/>
              <a:t>реальности и не видеть разницы между убийством человека в игре</a:t>
            </a:r>
            <a:r>
              <a:rPr lang="ru-RU" sz="2400" dirty="0"/>
              <a:t> </a:t>
            </a:r>
            <a:r>
              <a:rPr lang="ru-RU" dirty="0"/>
              <a:t>и его смертью в реальной жизни.</a:t>
            </a:r>
            <a:br>
              <a:rPr lang="ru-RU" sz="2400" dirty="0"/>
            </a:br>
            <a:r>
              <a:rPr lang="ru-RU" dirty="0"/>
              <a:t>7. Ребенок, планирующий нападение на своих сверстников, как правило,</a:t>
            </a:r>
            <a:r>
              <a:rPr lang="ru-RU" sz="2400" dirty="0"/>
              <a:t> </a:t>
            </a:r>
            <a:r>
              <a:rPr lang="ru-RU" dirty="0"/>
              <a:t>в сети Интернет поддерживает общение с другими последователями</a:t>
            </a:r>
            <a:r>
              <a:rPr lang="ru-RU" sz="2400" dirty="0"/>
              <a:t> </a:t>
            </a:r>
            <a:r>
              <a:rPr lang="ru-RU" dirty="0"/>
              <a:t>идеологии «</a:t>
            </a:r>
            <a:r>
              <a:rPr lang="ru-RU" dirty="0" err="1"/>
              <a:t>скулшутинга</a:t>
            </a:r>
            <a:r>
              <a:rPr lang="ru-RU" dirty="0"/>
              <a:t>».</a:t>
            </a:r>
            <a:r>
              <a:rPr lang="ru-RU" sz="2200" noProof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719A099-2C66-4639-BBDF-5119E1266627}"/>
              </a:ext>
            </a:extLst>
          </p:cNvPr>
          <p:cNvSpPr/>
          <p:nvPr/>
        </p:nvSpPr>
        <p:spPr>
          <a:xfrm>
            <a:off x="4403187" y="378629"/>
            <a:ext cx="72074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/>
              <a:t>Факторы, способствующие проявлению </a:t>
            </a:r>
            <a:r>
              <a:rPr lang="ru-RU" sz="3200" b="1" dirty="0" err="1"/>
              <a:t>скулшутинга</a:t>
            </a:r>
            <a:endParaRPr lang="ru-RU" sz="3200" b="1" noProof="1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834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8826" y="1180730"/>
            <a:ext cx="10194348" cy="646330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Станьте другом для ребенка, с которым можно поделиться своими</a:t>
            </a:r>
            <a:br>
              <a:rPr lang="ru-RU" sz="2000" dirty="0"/>
            </a:br>
            <a:r>
              <a:rPr lang="ru-RU" sz="2000" dirty="0"/>
              <a:t>переживаниями и не бояться быть отвергнутым, уделяйте больше внимания</a:t>
            </a:r>
            <a:br>
              <a:rPr lang="ru-RU" sz="2000" dirty="0"/>
            </a:br>
            <a:r>
              <a:rPr lang="ru-RU" sz="2000" dirty="0"/>
              <a:t>его проблемам и взаимоотношениям со сверстниками;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 учите ребенка общению с людьми вне Интернета;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 организуйте досуг ребенка во внеучебное время (посещение кружков и секций);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 тесно взаимодействуйте с участниками</a:t>
            </a:r>
            <a:br>
              <a:rPr lang="ru-RU" sz="2000" dirty="0"/>
            </a:br>
            <a:r>
              <a:rPr lang="ru-RU" sz="2000" dirty="0"/>
              <a:t>образовательного процесса, чтобы знать о его проблемах;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не храните огнестрельное и холодное оружие в местах, доступных для ребенка;</a:t>
            </a:r>
            <a:br>
              <a:rPr lang="ru-RU" sz="2000" dirty="0"/>
            </a:br>
            <a:r>
              <a:rPr lang="ru-RU" sz="2000" dirty="0"/>
              <a:t>контролируйте действия ребенка в социальных сетях, установите и оцените</a:t>
            </a:r>
            <a:br>
              <a:rPr lang="ru-RU" sz="2000" dirty="0"/>
            </a:br>
            <a:r>
              <a:rPr lang="ru-RU" sz="2000" dirty="0"/>
              <a:t>его круг общения;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обратитесь за помощью к специалисту в случае</a:t>
            </a:r>
            <a:br>
              <a:rPr lang="ru-RU" sz="2000" dirty="0"/>
            </a:br>
            <a:r>
              <a:rPr lang="ru-RU" sz="2000" dirty="0"/>
              <a:t>замкнутости ребенка, резкого изменения его поведения и проявлений</a:t>
            </a:r>
            <a:br>
              <a:rPr lang="ru-RU" sz="2000" dirty="0"/>
            </a:br>
            <a:r>
              <a:rPr lang="ru-RU" sz="2000" dirty="0"/>
              <a:t>агрессивности.</a:t>
            </a:r>
            <a:endParaRPr lang="ru-RU" sz="20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D2C60BD2-EBEF-465F-B382-E2D766D63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26" y="174796"/>
            <a:ext cx="9982852" cy="135216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Пути решения проблемы</a:t>
            </a:r>
          </a:p>
        </p:txBody>
      </p:sp>
    </p:spTree>
    <p:extLst>
      <p:ext uri="{BB962C8B-B14F-4D97-AF65-F5344CB8AC3E}">
        <p14:creationId xmlns:p14="http://schemas.microsoft.com/office/powerpoint/2010/main" val="1398444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891" y="2538100"/>
            <a:ext cx="10820400" cy="5589431"/>
          </a:xfrm>
        </p:spPr>
        <p:txBody>
          <a:bodyPr rtlCol="0">
            <a:normAutofit/>
          </a:bodyPr>
          <a:lstStyle/>
          <a:p>
            <a:pPr marL="0" indent="0" algn="ctr" rtl="0">
              <a:lnSpc>
                <a:spcPct val="100000"/>
              </a:lnSpc>
              <a:buNone/>
            </a:pPr>
            <a:r>
              <a:rPr lang="ru-RU" sz="5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336786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BEB954-4024-4CCF-A9D6-4C00FDC028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10EE66-8707-456F-8F2E-091D581CB030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  <ds:schemaRef ds:uri="16c05727-aa75-4e4a-9b5f-8a80a1165891"/>
    <ds:schemaRef ds:uri="http://schemas.microsoft.com/office/2006/metadata/properties"/>
    <ds:schemaRef ds:uri="http://purl.org/dc/elements/1.1/"/>
    <ds:schemaRef ds:uri="http://schemas.microsoft.com/office/infopath/2007/PartnerControls"/>
    <ds:schemaRef ds:uri="71af3243-3dd4-4a8d-8c0d-dd76da1f02a5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B96CC85-5758-41C0-8EFD-737AFB6912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835</Words>
  <Application>Microsoft Office PowerPoint</Application>
  <PresentationFormat>Широкоэкранный</PresentationFormat>
  <Paragraphs>45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Мероприятия по минимизации морально-психологических последствий скулшутинга в образовательной организации.</vt:lpstr>
      <vt:lpstr>Презентация PowerPoint</vt:lpstr>
      <vt:lpstr>Причины совершения детьми скулшутинга </vt:lpstr>
      <vt:lpstr>Предотвращение деструктивных проявлений в форме скулшутинга в школе </vt:lpstr>
      <vt:lpstr>Презентация PowerPoint</vt:lpstr>
      <vt:lpstr>  </vt:lpstr>
      <vt:lpstr>Пути решения проблемы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2021-10-17T16:07:52Z</dcterms:created>
  <dcterms:modified xsi:type="dcterms:W3CDTF">2022-10-27T11:18:16Z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