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387" r:id="rId3"/>
    <p:sldId id="362" r:id="rId4"/>
    <p:sldId id="291" r:id="rId5"/>
    <p:sldId id="361" r:id="rId6"/>
    <p:sldId id="375" r:id="rId7"/>
    <p:sldId id="364" r:id="rId8"/>
    <p:sldId id="366" r:id="rId9"/>
    <p:sldId id="384" r:id="rId10"/>
    <p:sldId id="368" r:id="rId11"/>
    <p:sldId id="369" r:id="rId12"/>
    <p:sldId id="385" r:id="rId13"/>
    <p:sldId id="370" r:id="rId14"/>
    <p:sldId id="376" r:id="rId15"/>
    <p:sldId id="377" r:id="rId16"/>
    <p:sldId id="378" r:id="rId17"/>
    <p:sldId id="379" r:id="rId18"/>
    <p:sldId id="380" r:id="rId19"/>
    <p:sldId id="382" r:id="rId20"/>
    <p:sldId id="344" r:id="rId21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829" autoAdjust="0"/>
  </p:normalViewPr>
  <p:slideViewPr>
    <p:cSldViewPr>
      <p:cViewPr varScale="1">
        <p:scale>
          <a:sx n="139" d="100"/>
          <a:sy n="139" d="100"/>
        </p:scale>
        <p:origin x="810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40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ED047-265C-4D41-A3CB-BDF491105980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15E81-E9BE-447A-8877-1FF431F85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2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15E81-E9BE-447A-8877-1FF431F852E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763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15E81-E9BE-447A-8877-1FF431F852E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95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15E81-E9BE-447A-8877-1FF431F852E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305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15E81-E9BE-447A-8877-1FF431F852E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305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15E81-E9BE-447A-8877-1FF431F852E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27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3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5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9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8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22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26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5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68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27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34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11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1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5A7C6-CBFB-4861-9463-B514CAEEB49B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66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epobr.gov35.ru/dokumenty/dokumenty/2086564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71550"/>
            <a:ext cx="7772400" cy="203422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методологии 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(целевой модели) наставничества в образовательных организациях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Наставники</a:t>
            </a:r>
            <a:endParaRPr lang="ru-RU" sz="4900" dirty="0"/>
          </a:p>
        </p:txBody>
      </p:sp>
      <p:pic>
        <p:nvPicPr>
          <p:cNvPr id="4" name="Picture 3" descr="C:\Users\Полтавская\Desktop\картинки без фона\1500x50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12114"/>
            <a:ext cx="8784976" cy="292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2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учащегося общеобразовательного учреждения, решаемые </a:t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наставничества: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9543"/>
            <a:ext cx="8748464" cy="44439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низкая мотивация к учебе и саморазвитию, неудовлетворительная успеваемость, отсутствие качественной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 отсутствие осознанной позиции, необходимой для выбора образовательной траектории и будущей профессиональной реализации; качественной самореализации в рамках стандартной школьной программы;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отсутствие условий для формирования активной гражданской позиции;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информированность о перспективах самостоятельного выбора векторов творческого развития, карьерных и иных возможностей;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разрушение или низкий уровень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ценностных и жизненных позиций и ориентиров;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конфликтность, неразвитые коммуникативные навыки, затрудняющие горизонтальное и вертикальное социальное движение;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падение эмоциональной устойчивости, психологические кризисы, связанные с общей трудностью подросткового периода на фоне отсутствия четких перспектив будущего и регулярной качественной поддержки;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адаптации в (новом) учебном коллективе: психологические,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и социальные.</a:t>
            </a:r>
          </a:p>
        </p:txBody>
      </p:sp>
    </p:spTree>
    <p:extLst>
      <p:ext uri="{BB962C8B-B14F-4D97-AF65-F5344CB8AC3E}">
        <p14:creationId xmlns:p14="http://schemas.microsoft.com/office/powerpoint/2010/main" val="1436879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336" y="699542"/>
            <a:ext cx="84436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Отдельным блоком можно выделить проблемы детей с ограниченными </a:t>
            </a:r>
            <a:b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здоровья.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включение в систему наставнических отношений будет способствовать качественному развитию системы инклюзивного образования в общеобразовательных учреждениях с привлечением обыкновенных учеников. Среди основных проблем: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невключенность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образовательный процесс в силу психоэмоциональных затруднений, общая отстраненность, низкая учебная мотивация;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-коммуникационные проблемы, возможно возникающие вследствие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непринятия ребенка коллективом. </a:t>
            </a:r>
          </a:p>
        </p:txBody>
      </p:sp>
    </p:spTree>
    <p:extLst>
      <p:ext uri="{BB962C8B-B14F-4D97-AF65-F5344CB8AC3E}">
        <p14:creationId xmlns:p14="http://schemas.microsoft.com/office/powerpoint/2010/main" val="3652195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Конечный результат деятельности наставника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0778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(поведенческий показатель успешности его деятельности) -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обретение сопровождаемым способности к самостоятельным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действиям, решению проблем, преодолению барьеров,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самоуправлению процессами собственного развития,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адаптации, карьерного роста и т. д</a:t>
            </a:r>
          </a:p>
        </p:txBody>
      </p:sp>
      <p:pic>
        <p:nvPicPr>
          <p:cNvPr id="1026" name="Picture 2" descr="https://school33.edu35.ru/images/2020-2021/%D0%9F%D0%BB%D0%B0%D0%BA%D0%B0%D1%82%D1%8B/%D0%9D%D0%B0%D1%81%D1%82%D0%B0%D0%B2%D0%BD%D0%B8%D1%87%D0%B5%D1%81%D1%82%D0%B2%D0%B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21" y="3175530"/>
            <a:ext cx="7822679" cy="196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932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325546"/>
            <a:ext cx="3383538" cy="2232248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НАСТАВНИЧЕСТВА ДЛЯ РАЗНЫХ ЗАДАЧ И РОЛЕЙ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«ученик» - «ученик»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«учитель» - «учитель»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«студент» - «ученик»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«работодатель» - «ученик»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5189"/>
            <a:ext cx="4618856" cy="3394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наставничества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способ реализации целевой модели через организацию работы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наставнической пары/группы, участники которой находятся в определенной ролевой ситуации,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определяемой основной деятельностью и позицией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</a:p>
        </p:txBody>
      </p:sp>
      <p:pic>
        <p:nvPicPr>
          <p:cNvPr id="8195" name="Picture 3" descr="C:\Users\Полтавская\Desktop\1620134935_16-phonoteka_org-p-strelka-fon-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7694"/>
            <a:ext cx="110350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Полтавская\Desktop\картинки без фона\hello_html_m3ad064b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69330"/>
            <a:ext cx="324302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117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тавская\Desktop\ученик-ученик-1536x115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5485"/>
            <a:ext cx="6624736" cy="4784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579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тавская\Desktop\учитель-учитель-1536x11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5486"/>
            <a:ext cx="6336704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114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тавская\Desktop\Работодатель-учени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0962"/>
            <a:ext cx="6004048" cy="4503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668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тавская\Desktop\студент-ученик-1536x115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7494"/>
            <a:ext cx="6168686" cy="4626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09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server\Пользователи\Полтавская Анна Павловна\Рабочий стол\5c90c476a380b6a83c7d2a0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448" y="0"/>
            <a:ext cx="1544552" cy="134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17352"/>
            <a:ext cx="914088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 наставничества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видам наставничества являются следующие: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«один на один»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сопровождает проектную деятельность наставляемого, способствует погружению наставляемого в среду проекта, знакомит с правилами, традициями, корпоративной этикой; передает свои знания и опыт; консультирует, направляет, дает советы; обсуждает идеи; организует деятельность наставляемого по самооценке; оценивает деловые качества наставляемого и его развитие в ходе проектной деятельности;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Ситуационное наставничество: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происходит при обращении наставляемого к наставнику за рекомендациями, указаниями, разъяснениями, помощью. Наставник реагирует и старается разрешить затруднения наставляемого;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наставничество: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возможно распределение различных зон ответственности в проекте между наставляемыми. В остальном взаимодействие происходит по тем же вопросам как и в модели наставничества «Один на один»;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Краткосрочное или целеполагающее наставничество: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и наставляемый встречаются по заранее установленному графику для постановки конкретных целей, ориентированных на определенные краткосрочные результаты. Наставляемый должен приложить определенные усилия, чтобы проявить себя в период между встречами и достичь поставленных целей;</a:t>
            </a:r>
          </a:p>
          <a:p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-наставничество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Короткое общение. Наставник (обычно, приглашенный специалист) делится опытом по достижению своего успеха, дает рекомендации. </a:t>
            </a:r>
          </a:p>
        </p:txBody>
      </p:sp>
    </p:spTree>
    <p:extLst>
      <p:ext uri="{BB962C8B-B14F-4D97-AF65-F5344CB8AC3E}">
        <p14:creationId xmlns:p14="http://schemas.microsoft.com/office/powerpoint/2010/main" val="2829175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5486"/>
            <a:ext cx="3744416" cy="4806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\\server\Пользователи\Полтавская Анна Павловна\Рабочий стол\Картинки, Скриншоты\картинки без фона\Successful-Work-Team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681" y="3291830"/>
            <a:ext cx="2583319" cy="193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20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9738"/>
            <a:ext cx="8229600" cy="8572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документы, регламентирующие деятельность по внедрению Целевой модели наставничества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71550"/>
            <a:ext cx="8229600" cy="339447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Распоряжение Министерства просвещения Российской Федерации от 25.12.2019 г.№ Р-145 "О внедрении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образования«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357986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38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11510"/>
            <a:ext cx="6048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тавская\Desktop\картинки без фона\spasibo-za-vnimanie-1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50" y="1059582"/>
            <a:ext cx="4640684" cy="38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01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115" y="411510"/>
            <a:ext cx="828092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Наставничество-возрождение старой практики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наставничеством понимается поддержка молодого человека (учащегося, студента, молодого специалиста), способствующая более эффективному распределению личностных ресурсов, самореализации, формированию  активной профессиональной позиции.</a:t>
            </a:r>
          </a:p>
          <a:p>
            <a:pPr algn="ctr"/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8" name="Picture 4" descr="C:\Users\Полтавская\Desktop\картинки без фона\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117" y="2787774"/>
            <a:ext cx="2688586" cy="211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Полтавская\Desktop\картинки без фона\1613545461_180-p-kartinki-na-belom-fone-dlya-prezentatsii-2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06" y="3178444"/>
            <a:ext cx="1738953" cy="198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4435" y="3507854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каждого ребенка!»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3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50873"/>
            <a:ext cx="8229600" cy="361840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главные роли кадровой системы реализации</a:t>
            </a:r>
            <a:br>
              <a:rPr lang="ru-RU" sz="1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программы наставничества в рамках</a:t>
            </a:r>
            <a:br>
              <a:rPr lang="ru-RU" sz="1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конкретной</a:t>
            </a:r>
            <a:br>
              <a:rPr lang="ru-RU" sz="1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Наставляемый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–участник программы, который через взаимодействие с наставником и при его помощи и поддержке решает конкретные жизненные задачи, личные и профессиональные, приобретает новый опыт и развивает новые навыки и компетенции.</a:t>
            </a:r>
          </a:p>
          <a:p>
            <a:pPr marL="0" indent="0">
              <a:buNone/>
            </a:pP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–участник программы, имеющий успешный опыт в достижении жизненного результата, личностного и профессионального, способный и готовый поделиться этим опытом и навыками, необходимыми для поддержки процессов самореализации и самосовершенствования наставляемого.</a:t>
            </a:r>
          </a:p>
          <a:p>
            <a:pPr marL="0" indent="0">
              <a:buNone/>
            </a:pP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–сотрудник образовательной организации либо организации из числа ее социальных партнеров, который отвечает за организацию всего цикла программы наставничества.</a:t>
            </a:r>
          </a:p>
          <a:p>
            <a:endParaRPr lang="ru-RU" dirty="0"/>
          </a:p>
        </p:txBody>
      </p:sp>
      <p:pic>
        <p:nvPicPr>
          <p:cNvPr id="5" name="Picture 6" descr="C:\Users\Полтавская\Desktop\картинки без фона\1240x12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882" y="3688382"/>
            <a:ext cx="1455118" cy="145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тавская\Desktop\картинки без фона\motivate-icon-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51" y="843558"/>
            <a:ext cx="103786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02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5486"/>
            <a:ext cx="6480720" cy="424847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Наставники:</a:t>
            </a:r>
          </a:p>
          <a:p>
            <a:pPr marL="0" indent="0">
              <a:buNone/>
            </a:pP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▲ учащиеся образовательной организации(в возрасте от 15 лет), студенты, представители сообществ выпускников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организации, педагоги и иные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лица образовательной организации,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промышленных и иных предприятий и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НКО и иных организаций, изъявивших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принять участие в реализации целевой модели наставничества;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▲ условия для отбора в базу наставников: соответствие критериям психологической, педагогической и, для некоторых форм, профессиональной подготовки и прохождения ими обучения</a:t>
            </a:r>
          </a:p>
        </p:txBody>
      </p:sp>
      <p:pic>
        <p:nvPicPr>
          <p:cNvPr id="3075" name="Picture 3" descr="C:\Users\Полтавская\Desktop\картинки без фона\133126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77" y="23749"/>
            <a:ext cx="2848223" cy="164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олтавская\Desktop\картинки без фона\042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4"/>
          <a:stretch/>
        </p:blipFill>
        <p:spPr bwMode="auto">
          <a:xfrm>
            <a:off x="6012160" y="2966089"/>
            <a:ext cx="3131840" cy="214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18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5486"/>
            <a:ext cx="7128792" cy="36724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Наставляемые:</a:t>
            </a:r>
          </a:p>
          <a:p>
            <a:pPr marL="0" indent="0">
              <a:buNone/>
            </a:pP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▲ Любой обучающийся по общеобразовательным,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дополнительным общеобразовательным программам и образовательным программам среднего профессионального образования  (в возрасте от 10 лет).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▲ Молодой специалист и педагог на условиях 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свободного вхождения в выбранную программу</a:t>
            </a:r>
          </a:p>
        </p:txBody>
      </p:sp>
      <p:pic>
        <p:nvPicPr>
          <p:cNvPr id="1033" name="Picture 9" descr="https://18.img.avito.st/image/1/K9fuNraxhz7YgQUztGoDuRyVhzpSl408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0"/>
          <a:stretch/>
        </p:blipFill>
        <p:spPr bwMode="auto">
          <a:xfrm>
            <a:off x="6784578" y="2448743"/>
            <a:ext cx="2346634" cy="269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039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64554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Вопрос-ответ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83518"/>
            <a:ext cx="8568952" cy="45365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же такой наставник? Кто может им быть? Для чего Вам может быть полезен опыт общения с таким человеком? </a:t>
            </a:r>
          </a:p>
          <a:p>
            <a:pPr marL="0" indent="0">
              <a:buNone/>
            </a:pP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общепринятом смысле– это человек, который обладает большим, чем у подопечного, опытом в определенной сфере или в жизни в целом, и он готов этим опытом делиться и помогать другому в его развитии.. Наставником могут быть учитель, тренер, социальный работник или любой другой человек, который имеет авторитет в Ваших глазах и которому  Вы доверяете. </a:t>
            </a:r>
          </a:p>
          <a:p>
            <a:pPr marL="0" indent="0">
              <a:buNone/>
            </a:pP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Вам может быть полезен наставник?</a:t>
            </a:r>
          </a:p>
          <a:p>
            <a:pPr marL="0" indent="0">
              <a:buNone/>
            </a:pP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может помочь расширить Ваши знания и представления о мире.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может заинтересовать Вас новым интересным занятием или хобби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может быть для Вас интересным собеседником и человеком, с которым интересно проводить время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готов внимательно и с пониманием Вас  выслушивать, давать советы и помогать принимать решения.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помогает Вам обратить внимание на ваши сильные стороны, поддерживает во всех начинаниях.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может помочь Вам разрешить различные конфликтные ситуации со сверстниками или другими взрослыми людьми. Он поможет найти разные варианты решения этих проблем.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может помочь Вам ставить и достигать различные цели, но обязательно с учетом ваших сильных сторон.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может помочь Вам посмотреть с иной точки зрения на различные ситуации, увидеть в них другую сторону. Поможет найти положительные моменты в сложных ситуациях, а также обратить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те моменты, где стоит быть более внимательным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может помочь Вам в обучении, а также определиться с выбором дальнейшей профессии..</a:t>
            </a:r>
          </a:p>
          <a:p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Полтавская\Desktop\картинки без фона\motivate-icon-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75606"/>
            <a:ext cx="1289768" cy="125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34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Вопрос-ответ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240" y="1558076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проходят встречи с наставником?</a:t>
            </a:r>
          </a:p>
          <a:p>
            <a:pPr marL="0" indent="0"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встреч проходят в индивидуальном формате, то есть каждый наставник общается со своим подопечным регулярно в течение времени, предусмотренного программой наставничества.</a:t>
            </a:r>
          </a:p>
          <a:p>
            <a:pPr marL="0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участия в программе наставника и подопечного может быть разной (от нескольких встреч, до </a:t>
            </a:r>
            <a:r>
              <a:rPr lang="ru-RU" sz="130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многомесячного сотрудничества).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зависит от целей и задач конкретной программы.</a:t>
            </a:r>
          </a:p>
          <a:p>
            <a:pPr marL="0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встречи чаще всего зависит от выбранного занятия, это может быть 1 час, а может быть несколько часов (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экскурсии, совместные проекты и т.д.)</a:t>
            </a:r>
          </a:p>
          <a:p>
            <a:endParaRPr lang="ru-RU" dirty="0"/>
          </a:p>
        </p:txBody>
      </p:sp>
      <p:pic>
        <p:nvPicPr>
          <p:cNvPr id="6146" name="Picture 2" descr="C:\Users\Полтавская\Desktop\картинки без фона\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62" y="3219822"/>
            <a:ext cx="3017478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тавская\Desktop\картинки без фона\d6e98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478"/>
            <a:ext cx="2088232" cy="1391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227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тавская\Desktop\Скриншоты\Screenshot 2021-08-31 at 15-38-04 Презентация PowerPoint - Презентация_Портфель_наставника pdf -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7534"/>
            <a:ext cx="7560840" cy="3993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263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2137</TotalTime>
  <Words>1224</Words>
  <Application>Microsoft Office PowerPoint</Application>
  <PresentationFormat>Экран (16:9)</PresentationFormat>
  <Paragraphs>68</Paragraphs>
  <Slides>20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Внедрение методологии  (целевой модели) наставничества в образовательных организациях  Наставники</vt:lpstr>
      <vt:lpstr>Нормативно-правовые документы, регламентирующие деятельность по внедрению Целевой модели наставничества</vt:lpstr>
      <vt:lpstr>«Успех каждого ребенка!»</vt:lpstr>
      <vt:lpstr>Презентация PowerPoint</vt:lpstr>
      <vt:lpstr>Презентация PowerPoint</vt:lpstr>
      <vt:lpstr>Презентация PowerPoint</vt:lpstr>
      <vt:lpstr>Вопрос-ответ</vt:lpstr>
      <vt:lpstr>Вопрос-ответ</vt:lpstr>
      <vt:lpstr>Презентация PowerPoint</vt:lpstr>
      <vt:lpstr>Проблемы учащегося общеобразовательного учреждения, решаемые  с помощью наставничества:  </vt:lpstr>
      <vt:lpstr>Презентация PowerPoint</vt:lpstr>
      <vt:lpstr>Конечный результат деятельности наставника</vt:lpstr>
      <vt:lpstr> ФОРМЫ НАСТАВНИЧЕСТВА ДЛЯ РАЗНЫХ ЗАДАЧ И РОЛЕЙ «ученик» - «ученик»  «учитель» - «учитель»  «студент» - «ученик»  «работодатель» - «ученик»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Конькова Елена Николаевна</dc:creator>
  <cp:lastModifiedBy>Малеваная Екатерина Олеговна</cp:lastModifiedBy>
  <cp:revision>231</cp:revision>
  <cp:lastPrinted>2021-03-11T14:19:26Z</cp:lastPrinted>
  <dcterms:created xsi:type="dcterms:W3CDTF">2021-03-03T06:50:05Z</dcterms:created>
  <dcterms:modified xsi:type="dcterms:W3CDTF">2022-11-01T15:44:19Z</dcterms:modified>
</cp:coreProperties>
</file>