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autoCompressPictures="0">
  <p:sldMasterIdLst>
    <p:sldMasterId id="2147483841" r:id="rId4"/>
  </p:sldMasterIdLst>
  <p:notesMasterIdLst>
    <p:notesMasterId r:id="rId19"/>
  </p:notesMasterIdLst>
  <p:handoutMasterIdLst>
    <p:handoutMasterId r:id="rId20"/>
  </p:handoutMasterIdLst>
  <p:sldIdLst>
    <p:sldId id="256" r:id="rId5"/>
    <p:sldId id="261" r:id="rId6"/>
    <p:sldId id="258" r:id="rId7"/>
    <p:sldId id="268" r:id="rId8"/>
    <p:sldId id="280" r:id="rId9"/>
    <p:sldId id="257" r:id="rId10"/>
    <p:sldId id="282" r:id="rId11"/>
    <p:sldId id="283" r:id="rId12"/>
    <p:sldId id="284" r:id="rId13"/>
    <p:sldId id="287" r:id="rId14"/>
    <p:sldId id="288" r:id="rId15"/>
    <p:sldId id="292" r:id="rId16"/>
    <p:sldId id="293" r:id="rId17"/>
    <p:sldId id="286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714" y="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9" d="100"/>
          <a:sy n="99" d="100"/>
        </p:scale>
        <p:origin x="3570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C793F8-2D76-4184-9681-503ADABDA9D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E9039609-6DE6-4201-A07F-9574E6121DFC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3200" baseline="0" dirty="0">
              <a:latin typeface="Times New Roman" pitchFamily="18" charset="0"/>
            </a:rPr>
            <a:t>Вербальные</a:t>
          </a:r>
          <a:endParaRPr lang="ru-RU" sz="3400" baseline="0" dirty="0">
            <a:latin typeface="Times New Roman" pitchFamily="18" charset="0"/>
          </a:endParaRPr>
        </a:p>
      </dgm:t>
    </dgm:pt>
    <dgm:pt modelId="{0905E82B-352F-4B48-8E5E-24BA09FDEB84}" type="parTrans" cxnId="{671F9B9F-B111-423E-BFBA-D41C04D870BD}">
      <dgm:prSet/>
      <dgm:spPr/>
      <dgm:t>
        <a:bodyPr/>
        <a:lstStyle/>
        <a:p>
          <a:endParaRPr lang="ru-RU"/>
        </a:p>
      </dgm:t>
    </dgm:pt>
    <dgm:pt modelId="{6514DF94-E172-411C-86AF-10DC0F89071E}" type="sibTrans" cxnId="{671F9B9F-B111-423E-BFBA-D41C04D870BD}">
      <dgm:prSet/>
      <dgm:spPr/>
      <dgm:t>
        <a:bodyPr/>
        <a:lstStyle/>
        <a:p>
          <a:endParaRPr lang="ru-RU"/>
        </a:p>
      </dgm:t>
    </dgm:pt>
    <dgm:pt modelId="{A36AED4F-B6A4-4600-ABCD-316F8E30B8A2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3200" baseline="0" dirty="0">
              <a:latin typeface="Times New Roman" pitchFamily="18" charset="0"/>
            </a:rPr>
            <a:t>Поведенческие</a:t>
          </a:r>
          <a:endParaRPr lang="ru-RU" sz="3400" baseline="0" dirty="0">
            <a:latin typeface="Times New Roman" pitchFamily="18" charset="0"/>
          </a:endParaRPr>
        </a:p>
      </dgm:t>
    </dgm:pt>
    <dgm:pt modelId="{06B21C39-0BE2-4F4D-A02C-D7CDD0C72A0C}" type="parTrans" cxnId="{ECFA91DE-214A-419F-B5B1-765237D436D7}">
      <dgm:prSet/>
      <dgm:spPr/>
      <dgm:t>
        <a:bodyPr/>
        <a:lstStyle/>
        <a:p>
          <a:endParaRPr lang="ru-RU"/>
        </a:p>
      </dgm:t>
    </dgm:pt>
    <dgm:pt modelId="{CE3B0AE4-D3B8-4C31-B2FC-7F00DE33A1C6}" type="sibTrans" cxnId="{ECFA91DE-214A-419F-B5B1-765237D436D7}">
      <dgm:prSet/>
      <dgm:spPr/>
      <dgm:t>
        <a:bodyPr/>
        <a:lstStyle/>
        <a:p>
          <a:endParaRPr lang="ru-RU"/>
        </a:p>
      </dgm:t>
    </dgm:pt>
    <dgm:pt modelId="{C6E1D2BB-E5C9-4BF6-9C06-540142C8C0CA}">
      <dgm:prSet phldrT="[Текст]" custT="1"/>
      <dgm:spPr>
        <a:solidFill>
          <a:schemeClr val="accent6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ru-RU" sz="3200" baseline="0" dirty="0">
              <a:latin typeface="Times New Roman" pitchFamily="18" charset="0"/>
            </a:rPr>
            <a:t>Ситуативные</a:t>
          </a:r>
        </a:p>
      </dgm:t>
    </dgm:pt>
    <dgm:pt modelId="{8709AD36-D7C5-4D60-8E76-BF7E14057BF3}" type="parTrans" cxnId="{82EFF889-5FDB-4B49-9C8A-6D96E5703CE6}">
      <dgm:prSet/>
      <dgm:spPr/>
      <dgm:t>
        <a:bodyPr/>
        <a:lstStyle/>
        <a:p>
          <a:endParaRPr lang="ru-RU"/>
        </a:p>
      </dgm:t>
    </dgm:pt>
    <dgm:pt modelId="{17C55517-E9A9-4A0E-958B-15AA6D1FA25F}" type="sibTrans" cxnId="{82EFF889-5FDB-4B49-9C8A-6D96E5703CE6}">
      <dgm:prSet/>
      <dgm:spPr/>
      <dgm:t>
        <a:bodyPr/>
        <a:lstStyle/>
        <a:p>
          <a:endParaRPr lang="ru-RU"/>
        </a:p>
      </dgm:t>
    </dgm:pt>
    <dgm:pt modelId="{96E669F2-B29E-451F-9C02-A1A71B1300E9}" type="pres">
      <dgm:prSet presAssocID="{44C793F8-2D76-4184-9681-503ADABDA9DC}" presName="compositeShape" presStyleCnt="0">
        <dgm:presLayoutVars>
          <dgm:dir/>
          <dgm:resizeHandles/>
        </dgm:presLayoutVars>
      </dgm:prSet>
      <dgm:spPr/>
    </dgm:pt>
    <dgm:pt modelId="{B104DDE3-86AD-4E1B-84A6-C23A421CC0FA}" type="pres">
      <dgm:prSet presAssocID="{44C793F8-2D76-4184-9681-503ADABDA9DC}" presName="pyramid" presStyleLbl="node1" presStyleIdx="0" presStyleCnt="1"/>
      <dgm:spPr>
        <a:solidFill>
          <a:schemeClr val="accent6">
            <a:lumMod val="60000"/>
            <a:lumOff val="40000"/>
          </a:schemeClr>
        </a:solidFill>
      </dgm:spPr>
    </dgm:pt>
    <dgm:pt modelId="{718AF3D9-98DB-4F2B-BB20-133DFB09B42C}" type="pres">
      <dgm:prSet presAssocID="{44C793F8-2D76-4184-9681-503ADABDA9DC}" presName="theList" presStyleCnt="0"/>
      <dgm:spPr/>
    </dgm:pt>
    <dgm:pt modelId="{FCD235ED-2D79-4D33-B5BF-CF9BB60F4322}" type="pres">
      <dgm:prSet presAssocID="{E9039609-6DE6-4201-A07F-9574E6121DFC}" presName="aNode" presStyleLbl="fgAcc1" presStyleIdx="0" presStyleCnt="3">
        <dgm:presLayoutVars>
          <dgm:bulletEnabled val="1"/>
        </dgm:presLayoutVars>
      </dgm:prSet>
      <dgm:spPr/>
    </dgm:pt>
    <dgm:pt modelId="{EF0A7B16-7D73-4760-BE96-45128CA87F93}" type="pres">
      <dgm:prSet presAssocID="{E9039609-6DE6-4201-A07F-9574E6121DFC}" presName="aSpace" presStyleCnt="0"/>
      <dgm:spPr/>
    </dgm:pt>
    <dgm:pt modelId="{CE3A0395-1E2E-4CD6-B2C4-72F965D4083D}" type="pres">
      <dgm:prSet presAssocID="{A36AED4F-B6A4-4600-ABCD-316F8E30B8A2}" presName="aNode" presStyleLbl="fgAcc1" presStyleIdx="1" presStyleCnt="3">
        <dgm:presLayoutVars>
          <dgm:bulletEnabled val="1"/>
        </dgm:presLayoutVars>
      </dgm:prSet>
      <dgm:spPr/>
    </dgm:pt>
    <dgm:pt modelId="{B9501001-4F6E-422A-A11F-EF97B67C2C1A}" type="pres">
      <dgm:prSet presAssocID="{A36AED4F-B6A4-4600-ABCD-316F8E30B8A2}" presName="aSpace" presStyleCnt="0"/>
      <dgm:spPr/>
    </dgm:pt>
    <dgm:pt modelId="{6BB33725-8393-4C8C-A58D-0E3B7E99D557}" type="pres">
      <dgm:prSet presAssocID="{C6E1D2BB-E5C9-4BF6-9C06-540142C8C0CA}" presName="aNode" presStyleLbl="fgAcc1" presStyleIdx="2" presStyleCnt="3">
        <dgm:presLayoutVars>
          <dgm:bulletEnabled val="1"/>
        </dgm:presLayoutVars>
      </dgm:prSet>
      <dgm:spPr/>
    </dgm:pt>
    <dgm:pt modelId="{13D0B4D6-B46F-4957-82FE-83166995CA10}" type="pres">
      <dgm:prSet presAssocID="{C6E1D2BB-E5C9-4BF6-9C06-540142C8C0CA}" presName="aSpace" presStyleCnt="0"/>
      <dgm:spPr/>
    </dgm:pt>
  </dgm:ptLst>
  <dgm:cxnLst>
    <dgm:cxn modelId="{4163C348-5851-4B35-988C-7E8B1ADADB23}" type="presOf" srcId="{A36AED4F-B6A4-4600-ABCD-316F8E30B8A2}" destId="{CE3A0395-1E2E-4CD6-B2C4-72F965D4083D}" srcOrd="0" destOrd="0" presId="urn:microsoft.com/office/officeart/2005/8/layout/pyramid2"/>
    <dgm:cxn modelId="{82EFF889-5FDB-4B49-9C8A-6D96E5703CE6}" srcId="{44C793F8-2D76-4184-9681-503ADABDA9DC}" destId="{C6E1D2BB-E5C9-4BF6-9C06-540142C8C0CA}" srcOrd="2" destOrd="0" parTransId="{8709AD36-D7C5-4D60-8E76-BF7E14057BF3}" sibTransId="{17C55517-E9A9-4A0E-958B-15AA6D1FA25F}"/>
    <dgm:cxn modelId="{0465DF8C-A02C-4A56-BDA2-289201B61FC1}" type="presOf" srcId="{C6E1D2BB-E5C9-4BF6-9C06-540142C8C0CA}" destId="{6BB33725-8393-4C8C-A58D-0E3B7E99D557}" srcOrd="0" destOrd="0" presId="urn:microsoft.com/office/officeart/2005/8/layout/pyramid2"/>
    <dgm:cxn modelId="{671F9B9F-B111-423E-BFBA-D41C04D870BD}" srcId="{44C793F8-2D76-4184-9681-503ADABDA9DC}" destId="{E9039609-6DE6-4201-A07F-9574E6121DFC}" srcOrd="0" destOrd="0" parTransId="{0905E82B-352F-4B48-8E5E-24BA09FDEB84}" sibTransId="{6514DF94-E172-411C-86AF-10DC0F89071E}"/>
    <dgm:cxn modelId="{67A29FB7-3AF4-439A-AEF2-2EAAFF87BBCB}" type="presOf" srcId="{E9039609-6DE6-4201-A07F-9574E6121DFC}" destId="{FCD235ED-2D79-4D33-B5BF-CF9BB60F4322}" srcOrd="0" destOrd="0" presId="urn:microsoft.com/office/officeart/2005/8/layout/pyramid2"/>
    <dgm:cxn modelId="{400878DA-6452-449A-999C-01206339BCB2}" type="presOf" srcId="{44C793F8-2D76-4184-9681-503ADABDA9DC}" destId="{96E669F2-B29E-451F-9C02-A1A71B1300E9}" srcOrd="0" destOrd="0" presId="urn:microsoft.com/office/officeart/2005/8/layout/pyramid2"/>
    <dgm:cxn modelId="{ECFA91DE-214A-419F-B5B1-765237D436D7}" srcId="{44C793F8-2D76-4184-9681-503ADABDA9DC}" destId="{A36AED4F-B6A4-4600-ABCD-316F8E30B8A2}" srcOrd="1" destOrd="0" parTransId="{06B21C39-0BE2-4F4D-A02C-D7CDD0C72A0C}" sibTransId="{CE3B0AE4-D3B8-4C31-B2FC-7F00DE33A1C6}"/>
    <dgm:cxn modelId="{A39DF47F-8210-47E8-A6FA-2CB524658BFA}" type="presParOf" srcId="{96E669F2-B29E-451F-9C02-A1A71B1300E9}" destId="{B104DDE3-86AD-4E1B-84A6-C23A421CC0FA}" srcOrd="0" destOrd="0" presId="urn:microsoft.com/office/officeart/2005/8/layout/pyramid2"/>
    <dgm:cxn modelId="{739B164F-2305-4525-90D4-5C1844C31C6D}" type="presParOf" srcId="{96E669F2-B29E-451F-9C02-A1A71B1300E9}" destId="{718AF3D9-98DB-4F2B-BB20-133DFB09B42C}" srcOrd="1" destOrd="0" presId="urn:microsoft.com/office/officeart/2005/8/layout/pyramid2"/>
    <dgm:cxn modelId="{101B282D-1F44-42A4-8AAB-A862CB695AA5}" type="presParOf" srcId="{718AF3D9-98DB-4F2B-BB20-133DFB09B42C}" destId="{FCD235ED-2D79-4D33-B5BF-CF9BB60F4322}" srcOrd="0" destOrd="0" presId="urn:microsoft.com/office/officeart/2005/8/layout/pyramid2"/>
    <dgm:cxn modelId="{8888DF5D-4ADC-406D-A273-D8FE1B03F30F}" type="presParOf" srcId="{718AF3D9-98DB-4F2B-BB20-133DFB09B42C}" destId="{EF0A7B16-7D73-4760-BE96-45128CA87F93}" srcOrd="1" destOrd="0" presId="urn:microsoft.com/office/officeart/2005/8/layout/pyramid2"/>
    <dgm:cxn modelId="{B42F497F-4650-4A10-A2F7-EE0CD9A9EB2E}" type="presParOf" srcId="{718AF3D9-98DB-4F2B-BB20-133DFB09B42C}" destId="{CE3A0395-1E2E-4CD6-B2C4-72F965D4083D}" srcOrd="2" destOrd="0" presId="urn:microsoft.com/office/officeart/2005/8/layout/pyramid2"/>
    <dgm:cxn modelId="{8A3831A2-CAAC-49E7-95A3-4F84607F071C}" type="presParOf" srcId="{718AF3D9-98DB-4F2B-BB20-133DFB09B42C}" destId="{B9501001-4F6E-422A-A11F-EF97B67C2C1A}" srcOrd="3" destOrd="0" presId="urn:microsoft.com/office/officeart/2005/8/layout/pyramid2"/>
    <dgm:cxn modelId="{2B9AF81F-9A2E-4360-9BE6-6BB166B8F011}" type="presParOf" srcId="{718AF3D9-98DB-4F2B-BB20-133DFB09B42C}" destId="{6BB33725-8393-4C8C-A58D-0E3B7E99D557}" srcOrd="4" destOrd="0" presId="urn:microsoft.com/office/officeart/2005/8/layout/pyramid2"/>
    <dgm:cxn modelId="{125D1856-409C-4EDA-9E5B-210BBB8523F7}" type="presParOf" srcId="{718AF3D9-98DB-4F2B-BB20-133DFB09B42C}" destId="{13D0B4D6-B46F-4957-82FE-83166995CA10}" srcOrd="5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C793F8-2D76-4184-9681-503ADABDA9D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96E669F2-B29E-451F-9C02-A1A71B1300E9}" type="pres">
      <dgm:prSet presAssocID="{44C793F8-2D76-4184-9681-503ADABDA9DC}" presName="compositeShape" presStyleCnt="0">
        <dgm:presLayoutVars>
          <dgm:dir/>
          <dgm:resizeHandles/>
        </dgm:presLayoutVars>
      </dgm:prSet>
      <dgm:spPr/>
    </dgm:pt>
  </dgm:ptLst>
  <dgm:cxnLst>
    <dgm:cxn modelId="{400878DA-6452-449A-999C-01206339BCB2}" type="presOf" srcId="{44C793F8-2D76-4184-9681-503ADABDA9DC}" destId="{96E669F2-B29E-451F-9C02-A1A71B1300E9}" srcOrd="0" destOrd="0" presId="urn:microsoft.com/office/officeart/2005/8/layout/pyramid2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58F520C-3FD3-4D3F-9ADF-C00DCCCEE30E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C331053-561A-49DF-B377-3A1298354831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ctr"/>
          <a:r>
            <a:rPr lang="ru-RU" sz="2800" b="1" dirty="0">
              <a:latin typeface="Times New Roman" pitchFamily="18" charset="0"/>
              <a:cs typeface="Times New Roman" pitchFamily="18" charset="0"/>
            </a:rPr>
            <a:t>Непосредственные заявления</a:t>
          </a:r>
        </a:p>
      </dgm:t>
    </dgm:pt>
    <dgm:pt modelId="{D26AA54A-F4BC-4023-8151-6F9AF9CB333C}" type="parTrans" cxnId="{FA552085-B041-41F1-AB1B-4BBB773C821E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62FF5851-EF6A-4E49-BE1B-97B2F3834E10}" type="sibTrans" cxnId="{FA552085-B041-41F1-AB1B-4BBB773C821E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E317A429-A19D-478F-9E02-AEE681955F4D}">
      <dgm:prSet phldrT="[Текст]" custT="1"/>
      <dgm:spPr/>
      <dgm:t>
        <a:bodyPr/>
        <a:lstStyle/>
        <a:p>
          <a:pPr algn="just">
            <a:buNone/>
          </a:pPr>
          <a:r>
            <a:rPr lang="ru-RU" sz="2200" b="0" baseline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«Я подумываю о самоубийстве»; «Было бы лучше умереть»; «Я не хочу больше жить».</a:t>
          </a:r>
        </a:p>
      </dgm:t>
    </dgm:pt>
    <dgm:pt modelId="{8C244C50-EC11-456E-8FC6-5AC11E4B6E57}" type="parTrans" cxnId="{61E1B9F9-79C5-4C5A-98B1-DACE0967831C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557FFA7-FFE6-43FE-B1DD-878E386146B1}" type="sibTrans" cxnId="{61E1B9F9-79C5-4C5A-98B1-DACE0967831C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B916049E-8540-4C4F-A351-62D68D3C00A4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ctr"/>
          <a:r>
            <a:rPr lang="ru-RU" sz="2800" b="1" dirty="0">
              <a:latin typeface="Times New Roman" pitchFamily="18" charset="0"/>
              <a:cs typeface="Times New Roman" pitchFamily="18" charset="0"/>
            </a:rPr>
            <a:t>Косвенные высказывания </a:t>
          </a:r>
        </a:p>
      </dgm:t>
    </dgm:pt>
    <dgm:pt modelId="{886B22D7-A293-48C6-B34A-74BC899ADDF1}" type="parTrans" cxnId="{29320FEE-4504-44DF-B00C-E7CE261F50AE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E6F376DF-FE7B-4B62-BD09-1A10B63D1E56}" type="sibTrans" cxnId="{29320FEE-4504-44DF-B00C-E7CE261F50AE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A8DBA01-B889-4C82-B11C-558D5B0C5761}">
      <dgm:prSet phldrT="[Текст]" custT="1"/>
      <dgm:spPr>
        <a:solidFill>
          <a:schemeClr val="bg1"/>
        </a:solidFill>
      </dgm:spPr>
      <dgm:t>
        <a:bodyPr/>
        <a:lstStyle/>
        <a:p>
          <a:pPr algn="just">
            <a:buNone/>
          </a:pPr>
          <a:r>
            <a:rPr lang="ru-RU" sz="2200" b="0" baseline="0" dirty="0">
              <a:latin typeface="Times New Roman" pitchFamily="18" charset="0"/>
              <a:cs typeface="Times New Roman" pitchFamily="18" charset="0"/>
            </a:rPr>
            <a:t>«Вам не придется больше обо мне беспокоиться»; «Мне все надоело»; «Они пожалеют, когда я уйду».</a:t>
          </a:r>
        </a:p>
      </dgm:t>
    </dgm:pt>
    <dgm:pt modelId="{E1D68045-E5A5-4A1A-B59A-839F220D1332}" type="parTrans" cxnId="{40BD3008-3B24-4D24-9A80-2E4D617051EC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CCF32872-C6B6-4F10-91C3-EA273A386276}" type="sibTrans" cxnId="{40BD3008-3B24-4D24-9A80-2E4D617051EC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07AF307-A9F9-4118-88C5-DE33F3542D0F}">
      <dgm:prSet phldrT="[Текст]" custT="1"/>
      <dgm:spPr>
        <a:solidFill>
          <a:schemeClr val="accent5">
            <a:lumMod val="75000"/>
          </a:schemeClr>
        </a:solidFill>
      </dgm:spPr>
      <dgm:t>
        <a:bodyPr/>
        <a:lstStyle/>
        <a:p>
          <a:pPr algn="ctr"/>
          <a:r>
            <a:rPr lang="ru-RU" sz="2800" b="1" dirty="0">
              <a:latin typeface="Times New Roman" pitchFamily="18" charset="0"/>
              <a:cs typeface="Times New Roman" pitchFamily="18" charset="0"/>
            </a:rPr>
            <a:t>Намек на смерть или шутки по этому поводу. Многозначительное прощание с другими людьми.</a:t>
          </a:r>
        </a:p>
      </dgm:t>
    </dgm:pt>
    <dgm:pt modelId="{53EF66F1-3A37-44CD-A3AE-D6CD66D91671}" type="parTrans" cxnId="{EC0D8D1D-51C8-4FC1-B09A-F62F0B00302F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A32A946-25D3-4CA7-93D6-F8920BAAFD59}" type="sibTrans" cxnId="{EC0D8D1D-51C8-4FC1-B09A-F62F0B00302F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F20B2382-8F6B-4933-9A0A-C584BF6AAFDE}">
      <dgm:prSet phldrT="[Текст]" custT="1"/>
      <dgm:spPr>
        <a:solidFill>
          <a:schemeClr val="bg1"/>
        </a:solidFill>
      </dgm:spPr>
      <dgm:t>
        <a:bodyPr/>
        <a:lstStyle/>
        <a:p>
          <a:pPr algn="just">
            <a:buNone/>
          </a:pPr>
          <a:r>
            <a:rPr lang="ru-RU" sz="2200" baseline="0" dirty="0">
              <a:latin typeface="Times New Roman" pitchFamily="18" charset="0"/>
              <a:cs typeface="Times New Roman" pitchFamily="18" charset="0"/>
            </a:rPr>
            <a:t>«Надоело. Сколько можно!»; «Пожил и хватит!», «Ненавижу всех и всё!»; «Ненавижу свою жизнь!», «Единственный выход умереть!», «Больше ты меня не увидишь!»; «Если мы больше не увидимся, спасибо за все!»</a:t>
          </a:r>
        </a:p>
      </dgm:t>
    </dgm:pt>
    <dgm:pt modelId="{6FCAD212-EAD3-4A3F-BDD8-F9E3521AD283}" type="parTrans" cxnId="{0ED270A3-ECD0-4BF6-B98B-FAC14663B4D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AC990E06-293A-4CB8-894A-473523194EC2}" type="sibTrans" cxnId="{0ED270A3-ECD0-4BF6-B98B-FAC14663B4DB}">
      <dgm:prSet/>
      <dgm:spPr/>
      <dgm:t>
        <a:bodyPr/>
        <a:lstStyle/>
        <a:p>
          <a:endParaRPr lang="ru-RU" sz="2000">
            <a:latin typeface="Times New Roman" pitchFamily="18" charset="0"/>
            <a:cs typeface="Times New Roman" pitchFamily="18" charset="0"/>
          </a:endParaRPr>
        </a:p>
      </dgm:t>
    </dgm:pt>
    <dgm:pt modelId="{05479E4F-5854-4EB5-9EFC-19C5704E3C8C}" type="pres">
      <dgm:prSet presAssocID="{458F520C-3FD3-4D3F-9ADF-C00DCCCEE30E}" presName="linear" presStyleCnt="0">
        <dgm:presLayoutVars>
          <dgm:animLvl val="lvl"/>
          <dgm:resizeHandles val="exact"/>
        </dgm:presLayoutVars>
      </dgm:prSet>
      <dgm:spPr/>
    </dgm:pt>
    <dgm:pt modelId="{490A3975-E2B5-43D0-BC76-DB4E8B4DA417}" type="pres">
      <dgm:prSet presAssocID="{6C331053-561A-49DF-B377-3A1298354831}" presName="parentText" presStyleLbl="node1" presStyleIdx="0" presStyleCnt="3" custScaleY="41182">
        <dgm:presLayoutVars>
          <dgm:chMax val="0"/>
          <dgm:bulletEnabled val="1"/>
        </dgm:presLayoutVars>
      </dgm:prSet>
      <dgm:spPr/>
    </dgm:pt>
    <dgm:pt modelId="{5BABDBEF-4C6B-40D4-83B0-95E4F74A1B66}" type="pres">
      <dgm:prSet presAssocID="{6C331053-561A-49DF-B377-3A1298354831}" presName="childText" presStyleLbl="revTx" presStyleIdx="0" presStyleCnt="3" custScaleY="123413">
        <dgm:presLayoutVars>
          <dgm:bulletEnabled val="1"/>
        </dgm:presLayoutVars>
      </dgm:prSet>
      <dgm:spPr/>
    </dgm:pt>
    <dgm:pt modelId="{C48AA0DF-7DC3-47A1-BE85-BC9C2C22CB79}" type="pres">
      <dgm:prSet presAssocID="{B916049E-8540-4C4F-A351-62D68D3C00A4}" presName="parentText" presStyleLbl="node1" presStyleIdx="1" presStyleCnt="3" custScaleY="42142">
        <dgm:presLayoutVars>
          <dgm:chMax val="0"/>
          <dgm:bulletEnabled val="1"/>
        </dgm:presLayoutVars>
      </dgm:prSet>
      <dgm:spPr/>
    </dgm:pt>
    <dgm:pt modelId="{F304C395-3DA6-4C01-9F69-F1D52D24836D}" type="pres">
      <dgm:prSet presAssocID="{B916049E-8540-4C4F-A351-62D68D3C00A4}" presName="childText" presStyleLbl="revTx" presStyleIdx="1" presStyleCnt="3" custScaleY="115250">
        <dgm:presLayoutVars>
          <dgm:bulletEnabled val="1"/>
        </dgm:presLayoutVars>
      </dgm:prSet>
      <dgm:spPr/>
    </dgm:pt>
    <dgm:pt modelId="{C4FCD4C5-33BB-43A5-8595-64F5991D4C39}" type="pres">
      <dgm:prSet presAssocID="{007AF307-A9F9-4118-88C5-DE33F3542D0F}" presName="parentText" presStyleLbl="node1" presStyleIdx="2" presStyleCnt="3">
        <dgm:presLayoutVars>
          <dgm:chMax val="0"/>
          <dgm:bulletEnabled val="1"/>
        </dgm:presLayoutVars>
      </dgm:prSet>
      <dgm:spPr/>
    </dgm:pt>
    <dgm:pt modelId="{AFF8E896-8F0D-435E-9C67-BE33EF20593E}" type="pres">
      <dgm:prSet presAssocID="{007AF307-A9F9-4118-88C5-DE33F3542D0F}" presName="childText" presStyleLbl="revTx" presStyleIdx="2" presStyleCnt="3" custScaleY="132234">
        <dgm:presLayoutVars>
          <dgm:bulletEnabled val="1"/>
        </dgm:presLayoutVars>
      </dgm:prSet>
      <dgm:spPr/>
    </dgm:pt>
  </dgm:ptLst>
  <dgm:cxnLst>
    <dgm:cxn modelId="{40BD3008-3B24-4D24-9A80-2E4D617051EC}" srcId="{B916049E-8540-4C4F-A351-62D68D3C00A4}" destId="{0A8DBA01-B889-4C82-B11C-558D5B0C5761}" srcOrd="0" destOrd="0" parTransId="{E1D68045-E5A5-4A1A-B59A-839F220D1332}" sibTransId="{CCF32872-C6B6-4F10-91C3-EA273A386276}"/>
    <dgm:cxn modelId="{8DCD8509-7B51-472C-9C35-0121C7A5BF74}" type="presOf" srcId="{E317A429-A19D-478F-9E02-AEE681955F4D}" destId="{5BABDBEF-4C6B-40D4-83B0-95E4F74A1B66}" srcOrd="0" destOrd="0" presId="urn:microsoft.com/office/officeart/2005/8/layout/vList2"/>
    <dgm:cxn modelId="{6A245D1D-B05F-4A81-B2D2-E6BC18568E9A}" type="presOf" srcId="{007AF307-A9F9-4118-88C5-DE33F3542D0F}" destId="{C4FCD4C5-33BB-43A5-8595-64F5991D4C39}" srcOrd="0" destOrd="0" presId="urn:microsoft.com/office/officeart/2005/8/layout/vList2"/>
    <dgm:cxn modelId="{EC0D8D1D-51C8-4FC1-B09A-F62F0B00302F}" srcId="{458F520C-3FD3-4D3F-9ADF-C00DCCCEE30E}" destId="{007AF307-A9F9-4118-88C5-DE33F3542D0F}" srcOrd="2" destOrd="0" parTransId="{53EF66F1-3A37-44CD-A3AE-D6CD66D91671}" sibTransId="{0A32A946-25D3-4CA7-93D6-F8920BAAFD59}"/>
    <dgm:cxn modelId="{E5FCD932-B367-49E7-A9E8-D79DA267B20F}" type="presOf" srcId="{458F520C-3FD3-4D3F-9ADF-C00DCCCEE30E}" destId="{05479E4F-5854-4EB5-9EFC-19C5704E3C8C}" srcOrd="0" destOrd="0" presId="urn:microsoft.com/office/officeart/2005/8/layout/vList2"/>
    <dgm:cxn modelId="{BCEC6B78-BEF0-4BCB-8384-52E0CA9F00D7}" type="presOf" srcId="{F20B2382-8F6B-4933-9A0A-C584BF6AAFDE}" destId="{AFF8E896-8F0D-435E-9C67-BE33EF20593E}" srcOrd="0" destOrd="0" presId="urn:microsoft.com/office/officeart/2005/8/layout/vList2"/>
    <dgm:cxn modelId="{FA552085-B041-41F1-AB1B-4BBB773C821E}" srcId="{458F520C-3FD3-4D3F-9ADF-C00DCCCEE30E}" destId="{6C331053-561A-49DF-B377-3A1298354831}" srcOrd="0" destOrd="0" parTransId="{D26AA54A-F4BC-4023-8151-6F9AF9CB333C}" sibTransId="{62FF5851-EF6A-4E49-BE1B-97B2F3834E10}"/>
    <dgm:cxn modelId="{115F4B90-6F31-45C3-88AB-14E90A116073}" type="presOf" srcId="{B916049E-8540-4C4F-A351-62D68D3C00A4}" destId="{C48AA0DF-7DC3-47A1-BE85-BC9C2C22CB79}" srcOrd="0" destOrd="0" presId="urn:microsoft.com/office/officeart/2005/8/layout/vList2"/>
    <dgm:cxn modelId="{0ED270A3-ECD0-4BF6-B98B-FAC14663B4DB}" srcId="{007AF307-A9F9-4118-88C5-DE33F3542D0F}" destId="{F20B2382-8F6B-4933-9A0A-C584BF6AAFDE}" srcOrd="0" destOrd="0" parTransId="{6FCAD212-EAD3-4A3F-BDD8-F9E3521AD283}" sibTransId="{AC990E06-293A-4CB8-894A-473523194EC2}"/>
    <dgm:cxn modelId="{266D81CC-9F95-40FB-9387-56171A11B0DF}" type="presOf" srcId="{6C331053-561A-49DF-B377-3A1298354831}" destId="{490A3975-E2B5-43D0-BC76-DB4E8B4DA417}" srcOrd="0" destOrd="0" presId="urn:microsoft.com/office/officeart/2005/8/layout/vList2"/>
    <dgm:cxn modelId="{29320FEE-4504-44DF-B00C-E7CE261F50AE}" srcId="{458F520C-3FD3-4D3F-9ADF-C00DCCCEE30E}" destId="{B916049E-8540-4C4F-A351-62D68D3C00A4}" srcOrd="1" destOrd="0" parTransId="{886B22D7-A293-48C6-B34A-74BC899ADDF1}" sibTransId="{E6F376DF-FE7B-4B62-BD09-1A10B63D1E56}"/>
    <dgm:cxn modelId="{806067F6-0D28-4CDF-9288-EFCA738CC883}" type="presOf" srcId="{0A8DBA01-B889-4C82-B11C-558D5B0C5761}" destId="{F304C395-3DA6-4C01-9F69-F1D52D24836D}" srcOrd="0" destOrd="0" presId="urn:microsoft.com/office/officeart/2005/8/layout/vList2"/>
    <dgm:cxn modelId="{61E1B9F9-79C5-4C5A-98B1-DACE0967831C}" srcId="{6C331053-561A-49DF-B377-3A1298354831}" destId="{E317A429-A19D-478F-9E02-AEE681955F4D}" srcOrd="0" destOrd="0" parTransId="{8C244C50-EC11-456E-8FC6-5AC11E4B6E57}" sibTransId="{F557FFA7-FFE6-43FE-B1DD-878E386146B1}"/>
    <dgm:cxn modelId="{ECE4DA64-04B1-4EF5-9A53-54970DED7218}" type="presParOf" srcId="{05479E4F-5854-4EB5-9EFC-19C5704E3C8C}" destId="{490A3975-E2B5-43D0-BC76-DB4E8B4DA417}" srcOrd="0" destOrd="0" presId="urn:microsoft.com/office/officeart/2005/8/layout/vList2"/>
    <dgm:cxn modelId="{CA11E055-C48E-491C-A99B-358C9F30A146}" type="presParOf" srcId="{05479E4F-5854-4EB5-9EFC-19C5704E3C8C}" destId="{5BABDBEF-4C6B-40D4-83B0-95E4F74A1B66}" srcOrd="1" destOrd="0" presId="urn:microsoft.com/office/officeart/2005/8/layout/vList2"/>
    <dgm:cxn modelId="{AB435478-F93A-4A16-8826-2DF7C122E265}" type="presParOf" srcId="{05479E4F-5854-4EB5-9EFC-19C5704E3C8C}" destId="{C48AA0DF-7DC3-47A1-BE85-BC9C2C22CB79}" srcOrd="2" destOrd="0" presId="urn:microsoft.com/office/officeart/2005/8/layout/vList2"/>
    <dgm:cxn modelId="{1F51681B-F19F-4499-A872-E1B8F0583731}" type="presParOf" srcId="{05479E4F-5854-4EB5-9EFC-19C5704E3C8C}" destId="{F304C395-3DA6-4C01-9F69-F1D52D24836D}" srcOrd="3" destOrd="0" presId="urn:microsoft.com/office/officeart/2005/8/layout/vList2"/>
    <dgm:cxn modelId="{E3506FBD-7D1B-4577-A1DB-B5D94F57737F}" type="presParOf" srcId="{05479E4F-5854-4EB5-9EFC-19C5704E3C8C}" destId="{C4FCD4C5-33BB-43A5-8595-64F5991D4C39}" srcOrd="4" destOrd="0" presId="urn:microsoft.com/office/officeart/2005/8/layout/vList2"/>
    <dgm:cxn modelId="{397A9D91-2E10-4B82-A711-9E2C1CA675E0}" type="presParOf" srcId="{05479E4F-5854-4EB5-9EFC-19C5704E3C8C}" destId="{AFF8E896-8F0D-435E-9C67-BE33EF20593E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4DDE3-86AD-4E1B-84A6-C23A421CC0FA}">
      <dsp:nvSpPr>
        <dsp:cNvPr id="0" name=""/>
        <dsp:cNvSpPr/>
      </dsp:nvSpPr>
      <dsp:spPr>
        <a:xfrm>
          <a:off x="855072" y="0"/>
          <a:ext cx="5356543" cy="5356543"/>
        </a:xfrm>
        <a:prstGeom prst="triangle">
          <a:avLst/>
        </a:prstGeom>
        <a:solidFill>
          <a:schemeClr val="accent6">
            <a:lumMod val="60000"/>
            <a:lumOff val="40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CD235ED-2D79-4D33-B5BF-CF9BB60F4322}">
      <dsp:nvSpPr>
        <dsp:cNvPr id="0" name=""/>
        <dsp:cNvSpPr/>
      </dsp:nvSpPr>
      <dsp:spPr>
        <a:xfrm>
          <a:off x="3533344" y="538531"/>
          <a:ext cx="3481752" cy="1267994"/>
        </a:xfrm>
        <a:prstGeom prst="round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baseline="0" dirty="0">
              <a:latin typeface="Times New Roman" pitchFamily="18" charset="0"/>
            </a:rPr>
            <a:t>Вербальные</a:t>
          </a:r>
          <a:endParaRPr lang="ru-RU" sz="3400" kern="1200" baseline="0" dirty="0">
            <a:latin typeface="Times New Roman" pitchFamily="18" charset="0"/>
          </a:endParaRPr>
        </a:p>
      </dsp:txBody>
      <dsp:txXfrm>
        <a:off x="3595242" y="600429"/>
        <a:ext cx="3357956" cy="1144198"/>
      </dsp:txXfrm>
    </dsp:sp>
    <dsp:sp modelId="{CE3A0395-1E2E-4CD6-B2C4-72F965D4083D}">
      <dsp:nvSpPr>
        <dsp:cNvPr id="0" name=""/>
        <dsp:cNvSpPr/>
      </dsp:nvSpPr>
      <dsp:spPr>
        <a:xfrm>
          <a:off x="3533344" y="1965024"/>
          <a:ext cx="3481752" cy="1267994"/>
        </a:xfrm>
        <a:prstGeom prst="round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baseline="0" dirty="0">
              <a:latin typeface="Times New Roman" pitchFamily="18" charset="0"/>
            </a:rPr>
            <a:t>Поведенческие</a:t>
          </a:r>
          <a:endParaRPr lang="ru-RU" sz="3400" kern="1200" baseline="0" dirty="0">
            <a:latin typeface="Times New Roman" pitchFamily="18" charset="0"/>
          </a:endParaRPr>
        </a:p>
      </dsp:txBody>
      <dsp:txXfrm>
        <a:off x="3595242" y="2026922"/>
        <a:ext cx="3357956" cy="1144198"/>
      </dsp:txXfrm>
    </dsp:sp>
    <dsp:sp modelId="{6BB33725-8393-4C8C-A58D-0E3B7E99D557}">
      <dsp:nvSpPr>
        <dsp:cNvPr id="0" name=""/>
        <dsp:cNvSpPr/>
      </dsp:nvSpPr>
      <dsp:spPr>
        <a:xfrm>
          <a:off x="3533344" y="3391518"/>
          <a:ext cx="3481752" cy="1267994"/>
        </a:xfrm>
        <a:prstGeom prst="roundRect">
          <a:avLst/>
        </a:prstGeom>
        <a:solidFill>
          <a:schemeClr val="accent6">
            <a:lumMod val="20000"/>
            <a:lumOff val="80000"/>
            <a:alpha val="90000"/>
          </a:schemeClr>
        </a:solidFill>
        <a:ln w="1587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3200" kern="1200" baseline="0" dirty="0">
              <a:latin typeface="Times New Roman" pitchFamily="18" charset="0"/>
            </a:rPr>
            <a:t>Ситуативные</a:t>
          </a:r>
        </a:p>
      </dsp:txBody>
      <dsp:txXfrm>
        <a:off x="3595242" y="3453416"/>
        <a:ext cx="3357956" cy="11441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0A3975-E2B5-43D0-BC76-DB4E8B4DA417}">
      <dsp:nvSpPr>
        <dsp:cNvPr id="0" name=""/>
        <dsp:cNvSpPr/>
      </dsp:nvSpPr>
      <dsp:spPr>
        <a:xfrm>
          <a:off x="0" y="22807"/>
          <a:ext cx="8128000" cy="601323"/>
        </a:xfrm>
        <a:prstGeom prst="roundRect">
          <a:avLst/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itchFamily="18" charset="0"/>
              <a:cs typeface="Times New Roman" pitchFamily="18" charset="0"/>
            </a:rPr>
            <a:t>Непосредственные заявления</a:t>
          </a:r>
        </a:p>
      </dsp:txBody>
      <dsp:txXfrm>
        <a:off x="29354" y="52161"/>
        <a:ext cx="8069292" cy="542615"/>
      </dsp:txXfrm>
    </dsp:sp>
    <dsp:sp modelId="{5BABDBEF-4C6B-40D4-83B0-95E4F74A1B66}">
      <dsp:nvSpPr>
        <dsp:cNvPr id="0" name=""/>
        <dsp:cNvSpPr/>
      </dsp:nvSpPr>
      <dsp:spPr>
        <a:xfrm>
          <a:off x="0" y="624130"/>
          <a:ext cx="8128000" cy="7970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7940" rIns="156464" bIns="27940" numCol="1" spcCol="1270" anchor="t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sz="2200" b="0" kern="1200" baseline="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«Я подумываю о самоубийстве»; «Было бы лучше умереть»; «Я не хочу больше жить».</a:t>
          </a:r>
        </a:p>
      </dsp:txBody>
      <dsp:txXfrm>
        <a:off x="0" y="624130"/>
        <a:ext cx="8128000" cy="797050"/>
      </dsp:txXfrm>
    </dsp:sp>
    <dsp:sp modelId="{C48AA0DF-7DC3-47A1-BE85-BC9C2C22CB79}">
      <dsp:nvSpPr>
        <dsp:cNvPr id="0" name=""/>
        <dsp:cNvSpPr/>
      </dsp:nvSpPr>
      <dsp:spPr>
        <a:xfrm>
          <a:off x="0" y="1421181"/>
          <a:ext cx="8128000" cy="615340"/>
        </a:xfrm>
        <a:prstGeom prst="roundRect">
          <a:avLst/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itchFamily="18" charset="0"/>
              <a:cs typeface="Times New Roman" pitchFamily="18" charset="0"/>
            </a:rPr>
            <a:t>Косвенные высказывания </a:t>
          </a:r>
        </a:p>
      </dsp:txBody>
      <dsp:txXfrm>
        <a:off x="30038" y="1451219"/>
        <a:ext cx="8067924" cy="555264"/>
      </dsp:txXfrm>
    </dsp:sp>
    <dsp:sp modelId="{F304C395-3DA6-4C01-9F69-F1D52D24836D}">
      <dsp:nvSpPr>
        <dsp:cNvPr id="0" name=""/>
        <dsp:cNvSpPr/>
      </dsp:nvSpPr>
      <dsp:spPr>
        <a:xfrm>
          <a:off x="0" y="2036521"/>
          <a:ext cx="8128000" cy="744330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7940" rIns="156464" bIns="27940" numCol="1" spcCol="1270" anchor="t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sz="2200" b="0" kern="1200" baseline="0" dirty="0">
              <a:latin typeface="Times New Roman" pitchFamily="18" charset="0"/>
              <a:cs typeface="Times New Roman" pitchFamily="18" charset="0"/>
            </a:rPr>
            <a:t>«Вам не придется больше обо мне беспокоиться»; «Мне все надоело»; «Они пожалеют, когда я уйду».</a:t>
          </a:r>
        </a:p>
      </dsp:txBody>
      <dsp:txXfrm>
        <a:off x="0" y="2036521"/>
        <a:ext cx="8128000" cy="744330"/>
      </dsp:txXfrm>
    </dsp:sp>
    <dsp:sp modelId="{C4FCD4C5-33BB-43A5-8595-64F5991D4C39}">
      <dsp:nvSpPr>
        <dsp:cNvPr id="0" name=""/>
        <dsp:cNvSpPr/>
      </dsp:nvSpPr>
      <dsp:spPr>
        <a:xfrm>
          <a:off x="0" y="2780852"/>
          <a:ext cx="8128000" cy="1460160"/>
        </a:xfrm>
        <a:prstGeom prst="roundRect">
          <a:avLst/>
        </a:prstGeom>
        <a:solidFill>
          <a:schemeClr val="accent5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800" b="1" kern="1200" dirty="0">
              <a:latin typeface="Times New Roman" pitchFamily="18" charset="0"/>
              <a:cs typeface="Times New Roman" pitchFamily="18" charset="0"/>
            </a:rPr>
            <a:t>Намек на смерть или шутки по этому поводу. Многозначительное прощание с другими людьми.</a:t>
          </a:r>
        </a:p>
      </dsp:txBody>
      <dsp:txXfrm>
        <a:off x="71279" y="2852131"/>
        <a:ext cx="7985442" cy="1317602"/>
      </dsp:txXfrm>
    </dsp:sp>
    <dsp:sp modelId="{AFF8E896-8F0D-435E-9C67-BE33EF20593E}">
      <dsp:nvSpPr>
        <dsp:cNvPr id="0" name=""/>
        <dsp:cNvSpPr/>
      </dsp:nvSpPr>
      <dsp:spPr>
        <a:xfrm>
          <a:off x="0" y="4241012"/>
          <a:ext cx="8128000" cy="1627975"/>
        </a:xfrm>
        <a:prstGeom prst="rect">
          <a:avLst/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064" tIns="27940" rIns="156464" bIns="27940" numCol="1" spcCol="1270" anchor="t" anchorCtr="0">
          <a:noAutofit/>
        </a:bodyPr>
        <a:lstStyle/>
        <a:p>
          <a:pPr marL="228600" lvl="1" indent="-228600" algn="just" defTabSz="977900">
            <a:lnSpc>
              <a:spcPct val="90000"/>
            </a:lnSpc>
            <a:spcBef>
              <a:spcPct val="0"/>
            </a:spcBef>
            <a:spcAft>
              <a:spcPct val="20000"/>
            </a:spcAft>
            <a:buNone/>
          </a:pPr>
          <a:r>
            <a:rPr lang="ru-RU" sz="2200" kern="1200" baseline="0" dirty="0">
              <a:latin typeface="Times New Roman" pitchFamily="18" charset="0"/>
              <a:cs typeface="Times New Roman" pitchFamily="18" charset="0"/>
            </a:rPr>
            <a:t>«Надоело. Сколько можно!»; «Пожил и хватит!», «Ненавижу всех и всё!»; «Ненавижу свою жизнь!», «Единственный выход умереть!», «Больше ты меня не увидишь!»; «Если мы больше не увидимся, спасибо за все!»</a:t>
          </a:r>
        </a:p>
      </dsp:txBody>
      <dsp:txXfrm>
        <a:off x="0" y="4241012"/>
        <a:ext cx="8128000" cy="16279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1F3F5E3-CEB6-44DF-B995-2FDFDFE9C11A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5" name="Номер слайда 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F2C8D43-8168-48C8-91A7-63EACBACA74B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5310998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23195258-86C4-401A-8E94-ADE157854278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1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1"/>
              <a:t>Щелкните, чтобы изменить стили текста образца слайда</a:t>
            </a:r>
          </a:p>
          <a:p>
            <a:pPr lvl="1" rtl="0"/>
            <a:r>
              <a:rPr lang="ru-RU" noProof="1"/>
              <a:t>Второй уровень</a:t>
            </a:r>
          </a:p>
          <a:p>
            <a:pPr lvl="2" rtl="0"/>
            <a:r>
              <a:rPr lang="ru-RU" noProof="1"/>
              <a:t>Третий уровень</a:t>
            </a:r>
          </a:p>
          <a:p>
            <a:pPr lvl="3" rtl="0"/>
            <a:r>
              <a:rPr lang="ru-RU" noProof="1"/>
              <a:t>Четвертый уровень</a:t>
            </a:r>
          </a:p>
          <a:p>
            <a:pPr lvl="4" rtl="0"/>
            <a:r>
              <a:rPr lang="ru-RU" noProof="1"/>
              <a:t>Пятый уровень</a:t>
            </a:r>
          </a:p>
        </p:txBody>
      </p:sp>
      <p:sp>
        <p:nvSpPr>
          <p:cNvPr id="6" name="Нижний колонтитул 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noProof="1"/>
          </a:p>
        </p:txBody>
      </p:sp>
      <p:sp>
        <p:nvSpPr>
          <p:cNvPr id="7" name="Номер слайда 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603C52C-5E29-41AF-BAA3-8217E886DA08}" type="slidenum">
              <a:rPr lang="ru-RU" noProof="1" dirty="0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96196172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dirty="0" smtClean="0"/>
              <a:pPr rtl="0"/>
              <a:t>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4787365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10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5498496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11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88736167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12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5310985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13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2959551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14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555951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2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5227596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3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5275614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4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7740602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5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6260929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6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8439668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7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41024755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8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9307063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noProof="1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603C52C-5E29-41AF-BAA3-8217E886DA08}" type="slidenum">
              <a:rPr lang="ru-RU" noProof="1" smtClean="0"/>
              <a:pPr rtl="0"/>
              <a:t>9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23535164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7F5D3971-613F-407D-8A46-F6C0EB422763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88376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098A3CB4-63E0-42FA-B506-E5D86E0945B1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470448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EA8B877-EDF3-486E-B006-0AF3C2C1E078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30893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B5B0317-E5ED-4357-88D7-8FEC4FC40737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1348697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54624045-5829-401A-8952-3E137170E9E7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82618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506928961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8C6053E5-CE77-4B0A-A996-3D69DFD23151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6006620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652FCE27-12E9-4404-9704-1BB5102602CD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1683141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D3129710-43A9-4F30-BA02-7EE2CAEA4BC6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936928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pPr rtl="0"/>
            <a:fld id="{915DF9FE-35B1-4A99-AEAD-5154F2A21B19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8414849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rtl="0"/>
            <a:fld id="{FAA07926-6E29-45C7-B611-777D382E4F94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rtl="0"/>
            <a:endParaRPr lang="ru-RU" noProof="1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</p:spTree>
    <p:extLst>
      <p:ext uri="{BB962C8B-B14F-4D97-AF65-F5344CB8AC3E}">
        <p14:creationId xmlns:p14="http://schemas.microsoft.com/office/powerpoint/2010/main" val="3790223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 rtl="0"/>
            <a:fld id="{2CE5DCE4-5573-4F62-B866-31325C98D232}" type="datetime1">
              <a:rPr lang="ru-RU" noProof="1" smtClean="0"/>
              <a:pPr rtl="0"/>
              <a:t>27.10.2022</a:t>
            </a:fld>
            <a:endParaRPr lang="ru-RU" noProof="1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 rtl="0"/>
            <a:endParaRPr lang="ru-RU" noProof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 rtl="0"/>
            <a:fld id="{6D22F896-40B5-4ADD-8801-0D06FADFA095}" type="slidenum">
              <a:rPr lang="ru-RU" noProof="1" smtClean="0"/>
              <a:pPr rtl="0"/>
              <a:t>‹#›</a:t>
            </a:fld>
            <a:endParaRPr lang="ru-RU" noProof="1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30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3.xm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12" Type="http://schemas.microsoft.com/office/2007/relationships/diagramDrawing" Target="../diagrams/drawing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11" Type="http://schemas.openxmlformats.org/officeDocument/2006/relationships/diagramColors" Target="../diagrams/colors3.xml"/><Relationship Id="rId5" Type="http://schemas.openxmlformats.org/officeDocument/2006/relationships/diagramQuickStyle" Target="../diagrams/quickStyle2.xml"/><Relationship Id="rId10" Type="http://schemas.openxmlformats.org/officeDocument/2006/relationships/diagramQuickStyle" Target="../diagrams/quickStyle3.xml"/><Relationship Id="rId4" Type="http://schemas.openxmlformats.org/officeDocument/2006/relationships/diagramLayout" Target="../diagrams/layout2.xml"/><Relationship Id="rId9" Type="http://schemas.openxmlformats.org/officeDocument/2006/relationships/diagramLayout" Target="../diagrams/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DE5CD8D-E704-46A1-BC3E-9A644A9FFD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53961" y="1603904"/>
            <a:ext cx="11341510" cy="1825096"/>
          </a:xfrm>
        </p:spPr>
        <p:txBody>
          <a:bodyPr rtlCol="0" anchor="ctr">
            <a:noAutofit/>
          </a:bodyPr>
          <a:lstStyle/>
          <a:p>
            <a:pPr algn="ctr"/>
            <a:r>
              <a:rPr lang="ru-RU" sz="4400" noProof="1"/>
              <a:t>Алгоритм выявления обучающихся, </a:t>
            </a:r>
            <a:br>
              <a:rPr lang="ru-RU" sz="4400" noProof="1"/>
            </a:br>
            <a:r>
              <a:rPr lang="ru-RU" sz="4400" noProof="1"/>
              <a:t>склонных к суицидальному поведению 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2E90D3C-A517-4B37-A47F-E3CCA7F060C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44830" y="3429000"/>
            <a:ext cx="8929354" cy="828166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Педагог-психолог ГБОУ школа 525</a:t>
            </a:r>
          </a:p>
          <a:p>
            <a:pPr algn="ctr">
              <a:spcBef>
                <a:spcPts val="0"/>
              </a:spcBef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Лужная Зоряна Игоревна</a:t>
            </a:r>
          </a:p>
        </p:txBody>
      </p:sp>
    </p:spTree>
    <p:extLst>
      <p:ext uri="{BB962C8B-B14F-4D97-AF65-F5344CB8AC3E}">
        <p14:creationId xmlns:p14="http://schemas.microsoft.com/office/powerpoint/2010/main" val="37546649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82622-F396-424D-A047-522DDABEB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607" y="463823"/>
            <a:ext cx="9002151" cy="69283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Педагоги образовательной организации</a:t>
            </a:r>
            <a:br>
              <a:rPr lang="ru-RU" sz="2400" dirty="0"/>
            </a:br>
            <a:r>
              <a:rPr lang="ru-RU" sz="2400" b="1" dirty="0"/>
              <a:t>при выявлении суицидальных признаков (в </a:t>
            </a:r>
            <a:r>
              <a:rPr lang="ru-RU" sz="2400" b="1" dirty="0" err="1"/>
              <a:t>пресуицидальный</a:t>
            </a:r>
            <a:r>
              <a:rPr lang="ru-RU" sz="2400" b="1" dirty="0"/>
              <a:t> период)</a:t>
            </a:r>
            <a:br>
              <a:rPr lang="ru-RU" sz="2400" dirty="0"/>
            </a:br>
            <a:r>
              <a:rPr lang="ru-RU" sz="2400" b="1" dirty="0"/>
              <a:t> у обучающихся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FF8B62-534A-4BF4-B8DC-87238D7BB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9489" y="2194560"/>
            <a:ext cx="11196711" cy="43750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sz="2300" dirty="0"/>
              <a:t>. Оказывают психологическую поддержку обучающемуся, оказавшемуся в трудной ситуации.</a:t>
            </a:r>
          </a:p>
          <a:p>
            <a:pPr marL="0" indent="0">
              <a:buNone/>
            </a:pPr>
            <a:r>
              <a:rPr lang="ru-RU" sz="2300" dirty="0"/>
              <a:t>2. Информируют заместителя директора по учебно-воспитательной работе образовательной организации о сложившейся ситуации с целью принятия управленческих решений по привлечению специалистов </a:t>
            </a:r>
            <a:br>
              <a:rPr lang="ru-RU" sz="2300" dirty="0"/>
            </a:br>
            <a:r>
              <a:rPr lang="ru-RU" sz="2300" dirty="0"/>
              <a:t>для оказания неотложной помощи обучающемуся, а также для разработки плана (программы) психолого-педагогического и медико-социального сопровождения обучающегося. </a:t>
            </a:r>
          </a:p>
          <a:p>
            <a:pPr marL="0" indent="0">
              <a:buNone/>
            </a:pPr>
            <a:r>
              <a:rPr lang="ru-RU" sz="2300" dirty="0"/>
              <a:t>3. Сообщают родителям (законным представителям) ребенка о своих наблюдениях с целью мотивирования семьи на обращение за помощью </a:t>
            </a:r>
            <a:br>
              <a:rPr lang="ru-RU" sz="2300" dirty="0"/>
            </a:br>
            <a:r>
              <a:rPr lang="ru-RU" sz="2300" dirty="0"/>
              <a:t>к профильным специалистам.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046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82622-F396-424D-A047-522DDABEB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6768" y="288388"/>
            <a:ext cx="9002151" cy="692835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/>
              <a:t>Педагоги образовательной организации</a:t>
            </a:r>
            <a:br>
              <a:rPr lang="ru-RU" sz="2400" dirty="0"/>
            </a:br>
            <a:r>
              <a:rPr lang="ru-RU" sz="2400" b="1" dirty="0"/>
              <a:t>при выявлении суицидальных признаков (в </a:t>
            </a:r>
            <a:r>
              <a:rPr lang="ru-RU" sz="2400" b="1" dirty="0" err="1"/>
              <a:t>пресуицидальный</a:t>
            </a:r>
            <a:r>
              <a:rPr lang="ru-RU" sz="2400" b="1" dirty="0"/>
              <a:t> период)</a:t>
            </a:r>
            <a:br>
              <a:rPr lang="ru-RU" sz="2400" dirty="0"/>
            </a:br>
            <a:r>
              <a:rPr lang="ru-RU" sz="2400" b="1" dirty="0"/>
              <a:t> у обучающихся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FF8B62-534A-4BF4-B8DC-87238D7BB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3984" y="1882066"/>
            <a:ext cx="11142216" cy="468754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300" dirty="0"/>
              <a:t>4. Сообщают педагогу-психологу образовательной организации </a:t>
            </a:r>
            <a:br>
              <a:rPr lang="ru-RU" sz="2300" dirty="0"/>
            </a:br>
            <a:r>
              <a:rPr lang="ru-RU" sz="2300" dirty="0"/>
              <a:t>(при его отсутствии - социальному педагогу, заместителю директора </a:t>
            </a:r>
            <a:br>
              <a:rPr lang="ru-RU" sz="2300" dirty="0"/>
            </a:br>
            <a:r>
              <a:rPr lang="ru-RU" sz="2300" dirty="0"/>
              <a:t>по учебно-воспитательной работе) о своих наблюдениях с целью принятия мер для оказания безотлагательной помощи обучающемуся.</a:t>
            </a:r>
          </a:p>
          <a:p>
            <a:pPr marL="0" indent="0">
              <a:buNone/>
            </a:pPr>
            <a:r>
              <a:rPr lang="ru-RU" sz="2300" dirty="0"/>
              <a:t>5. Учитывают в своей деятельности и общении предоставленные специалистами рекомендации по работе с несовершеннолетним </a:t>
            </a:r>
            <a:br>
              <a:rPr lang="ru-RU" sz="2300" dirty="0"/>
            </a:br>
            <a:r>
              <a:rPr lang="ru-RU" sz="2300" dirty="0"/>
              <a:t>с суицидальными признаками.</a:t>
            </a:r>
          </a:p>
          <a:p>
            <a:pPr marL="0" indent="0">
              <a:buNone/>
            </a:pPr>
            <a:r>
              <a:rPr lang="ru-RU" sz="2300" dirty="0"/>
              <a:t>6. Сотрудничают со специалистами в реализации плана (программы) психолого-педагогического и медико-социального сопровождения обучающегося.</a:t>
            </a:r>
          </a:p>
          <a:p>
            <a:pPr marL="0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23666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82622-F396-424D-A047-522DDABEB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716" y="1586131"/>
            <a:ext cx="10554287" cy="4983481"/>
          </a:xfrm>
        </p:spPr>
        <p:txBody>
          <a:bodyPr>
            <a:noAutofit/>
          </a:bodyPr>
          <a:lstStyle/>
          <a:p>
            <a:pPr algn="ctr"/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sz="2400" b="1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FF8B62-534A-4BF4-B8DC-87238D7BB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3" y="1448972"/>
            <a:ext cx="11196711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endParaRPr lang="ru-RU" sz="35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70537E3-C977-4D80-BC29-F4A87CE6BEE9}"/>
              </a:ext>
            </a:extLst>
          </p:cNvPr>
          <p:cNvSpPr/>
          <p:nvPr/>
        </p:nvSpPr>
        <p:spPr>
          <a:xfrm>
            <a:off x="5225984" y="390294"/>
            <a:ext cx="57890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B6D6D0A-8197-41E5-B632-540357F53AAB}"/>
              </a:ext>
            </a:extLst>
          </p:cNvPr>
          <p:cNvSpPr/>
          <p:nvPr/>
        </p:nvSpPr>
        <p:spPr>
          <a:xfrm>
            <a:off x="4318782" y="296649"/>
            <a:ext cx="7003202" cy="903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по проведению педагогами профилактической беседы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5615ABA7-9982-43CC-B0B3-494C12AC44C1}"/>
              </a:ext>
            </a:extLst>
          </p:cNvPr>
          <p:cNvSpPr/>
          <p:nvPr/>
        </p:nvSpPr>
        <p:spPr>
          <a:xfrm>
            <a:off x="281353" y="1448972"/>
            <a:ext cx="11196711" cy="46714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Разговаривать в спокойном месте, чтобы избежать возможности быть прерванным в беседе.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Уделять все внимание ребенку, смотреть прямо на него, удобно, без напряжения расположившись напротив, но не через стол.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Пересказать то, что собеседник рассказал вам, чтобы он убедился, что вы действительно поняли суть услышанного и ничего не пропустили мимо ушей.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Дать возможность собеседнику высказаться, не перебивая его, и говорить только тогда, когда перестанет говорить он.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Говорить без осуждения и пристрастия, что способствует усилению у собеседника чувства собственного достоинства.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Произносить только позитивно-конструктивные фразы.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Не отталкивайте его, если он решил разделить с вами проблемы, даже если вы потрясены сложившейся ситуацией.</a:t>
            </a: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ru-RU" sz="2000" dirty="0">
                <a:ea typeface="Calibri" panose="020F0502020204030204" pitchFamily="34" charset="0"/>
                <a:cs typeface="Times New Roman" panose="02020603050405020304" pitchFamily="18" charset="0"/>
              </a:rPr>
              <a:t>Сохраняйте спокойствие и не осуждайте его, не зависимо от того, что он говорит.</a:t>
            </a:r>
            <a:endParaRPr lang="ru-RU" sz="20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62230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A582622-F396-424D-A047-522DDABEB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0716" y="1586131"/>
            <a:ext cx="10554287" cy="4983481"/>
          </a:xfrm>
        </p:spPr>
        <p:txBody>
          <a:bodyPr>
            <a:noAutofit/>
          </a:bodyPr>
          <a:lstStyle/>
          <a:p>
            <a:pPr algn="ctr"/>
            <a:br>
              <a:rPr lang="ru-RU" dirty="0"/>
            </a:br>
            <a:r>
              <a:rPr lang="ru-RU" dirty="0"/>
              <a:t> </a:t>
            </a:r>
            <a:br>
              <a:rPr lang="ru-RU" dirty="0"/>
            </a:br>
            <a:endParaRPr lang="ru-RU" sz="2400" b="1" dirty="0"/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7FF8B62-534A-4BF4-B8DC-87238D7BB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3" y="1448972"/>
            <a:ext cx="11196711" cy="512064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dirty="0"/>
          </a:p>
          <a:p>
            <a:pPr lvl="0"/>
            <a:r>
              <a:rPr lang="ru-RU" dirty="0"/>
              <a:t>Говорите искренне, постарайтесь определить, насколько серьезна угроза: вопросы о суицидальных мыслях не приводят к попыткам покончить счеты с жизнью, на самом деле они помогут почувствовать облегчение от осознания проблемы. </a:t>
            </a:r>
          </a:p>
          <a:p>
            <a:pPr lvl="0"/>
            <a:r>
              <a:rPr lang="ru-RU" dirty="0"/>
              <a:t>Постарайтесь узнать у него план действий, так как конкретный план – это знак реальной опасности. </a:t>
            </a:r>
          </a:p>
          <a:p>
            <a:pPr lvl="0"/>
            <a:r>
              <a:rPr lang="ru-RU" dirty="0"/>
              <a:t>Убедите его, что есть конкретный человек, к которому можно обратиться за помощью. </a:t>
            </a:r>
          </a:p>
          <a:p>
            <a:pPr lvl="0"/>
            <a:r>
              <a:rPr lang="ru-RU" dirty="0"/>
              <a:t>Помогите ему понять, что сильный стресс мешает полностью осознать ситуацию, ненавязчиво посоветуйте, как найти какое-либо решение и управлять кризисной ситуацией.</a:t>
            </a:r>
          </a:p>
          <a:p>
            <a:pPr lvl="0"/>
            <a:r>
              <a:rPr lang="ru-RU" dirty="0"/>
              <a:t>Помогите ему понять, что присутствующее чувство безнадежности не будет длиться вечно. </a:t>
            </a:r>
          </a:p>
          <a:p>
            <a:endParaRPr lang="ru-RU" sz="35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70537E3-C977-4D80-BC29-F4A87CE6BEE9}"/>
              </a:ext>
            </a:extLst>
          </p:cNvPr>
          <p:cNvSpPr/>
          <p:nvPr/>
        </p:nvSpPr>
        <p:spPr>
          <a:xfrm>
            <a:off x="5225984" y="390294"/>
            <a:ext cx="578901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400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B6D6D0A-8197-41E5-B632-540357F53AAB}"/>
              </a:ext>
            </a:extLst>
          </p:cNvPr>
          <p:cNvSpPr/>
          <p:nvPr/>
        </p:nvSpPr>
        <p:spPr>
          <a:xfrm>
            <a:off x="4867422" y="296649"/>
            <a:ext cx="6454562" cy="13283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algn="ctr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по проведению педагогами профилактической беседы</a:t>
            </a:r>
            <a:endParaRPr lang="ru-RU" sz="24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1229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6891" y="2538100"/>
            <a:ext cx="10820400" cy="5589431"/>
          </a:xfrm>
        </p:spPr>
        <p:txBody>
          <a:bodyPr rtlCol="0">
            <a:normAutofit/>
          </a:bodyPr>
          <a:lstStyle/>
          <a:p>
            <a:pPr marL="0" indent="0" algn="ctr" rtl="0">
              <a:lnSpc>
                <a:spcPct val="100000"/>
              </a:lnSpc>
              <a:buNone/>
            </a:pPr>
            <a:r>
              <a:rPr lang="ru-RU" sz="54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3367867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52916" y="309715"/>
            <a:ext cx="9139084" cy="1902543"/>
          </a:xfrm>
        </p:spPr>
        <p:txBody>
          <a:bodyPr rtlCol="0">
            <a:noAutofit/>
          </a:bodyPr>
          <a:lstStyle/>
          <a:p>
            <a:pPr algn="ctr"/>
            <a:r>
              <a:rPr lang="ru-RU" sz="3600" dirty="0"/>
              <a:t>Личностные особенности подростков, склонных</a:t>
            </a:r>
            <a:br>
              <a:rPr lang="ru-RU" sz="3600" dirty="0"/>
            </a:br>
            <a:r>
              <a:rPr lang="ru-RU" sz="3600" dirty="0"/>
              <a:t>к суицидальному поведению</a:t>
            </a:r>
            <a:endParaRPr lang="ru-RU" sz="3600" noProof="1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8812" y="2227006"/>
            <a:ext cx="11746523" cy="4454012"/>
          </a:xfrm>
        </p:spPr>
        <p:txBody>
          <a:bodyPr rtlCol="0">
            <a:noAutofit/>
          </a:bodyPr>
          <a:lstStyle/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Импульсивность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(неспособность сколько-нибудь продолжительное время обдумывать принятые решения, предусмотреть последствия совершаемого поступка).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Эмоциональная неустойчивость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(большое количество конфликтных ситуаций нередко заканчиваются суицидальными действиями). В конфликтной ситуации легко возникает состояние растерянности с элементами тревоги, вегетативными нарушениями (тахикардия, гипергидроз, яркая игра вазомоторов лица, сухость во рту и т. п.).</a:t>
            </a:r>
          </a:p>
          <a:p>
            <a:pPr algn="just">
              <a:spcBef>
                <a:spcPts val="0"/>
              </a:spcBef>
              <a:buFont typeface="Wingdings" pitchFamily="2" charset="2"/>
              <a:buChar char="v"/>
            </a:pPr>
            <a:r>
              <a:rPr lang="ru-RU" b="1" u="sng" dirty="0">
                <a:latin typeface="Times New Roman" pitchFamily="18" charset="0"/>
                <a:cs typeface="Times New Roman" pitchFamily="18" charset="0"/>
              </a:rPr>
              <a:t>Повышенная внушаемость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(сопереживание и сочувствие, перенос встречающихся в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литературе и кино коллизий на себя, быстрое «вживание» в образ, некоторая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несамостоятельность мышления, зависимость от мнения окружающих, стремлении строить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свое поведение по образу и подобию героев книг, кинофильмов и т. п.</a:t>
            </a:r>
          </a:p>
          <a:p>
            <a:pPr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1893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877" y="1016329"/>
            <a:ext cx="8613123" cy="1058092"/>
          </a:xfrm>
        </p:spPr>
        <p:txBody>
          <a:bodyPr rtlCol="0">
            <a:normAutofit fontScale="90000"/>
          </a:bodyPr>
          <a:lstStyle/>
          <a:p>
            <a:pPr algn="ctr"/>
            <a:br>
              <a:rPr lang="ru-RU" dirty="0"/>
            </a:br>
            <a:br>
              <a:rPr lang="ru-RU" dirty="0"/>
            </a:br>
            <a:br>
              <a:rPr lang="ru-RU" dirty="0"/>
            </a:br>
            <a:br>
              <a:rPr lang="ru-RU" dirty="0"/>
            </a:br>
            <a:r>
              <a:rPr lang="ru-RU" dirty="0"/>
              <a:t>Выявление подростков, склонных к суициду</a:t>
            </a:r>
            <a:br>
              <a:rPr lang="ru-RU" dirty="0"/>
            </a:br>
            <a:endParaRPr lang="ru-RU" noProof="1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583243" y="1769806"/>
            <a:ext cx="7997606" cy="4713727"/>
          </a:xfrm>
        </p:spPr>
        <p:txBody>
          <a:bodyPr rtlCol="0">
            <a:norm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u="sng" noProof="1">
                <a:latin typeface="Times New Roman" pitchFamily="18" charset="0"/>
                <a:cs typeface="Times New Roman" pitchFamily="18" charset="0"/>
              </a:rPr>
              <a:t>Скрининговое психодиагностическое обследование;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u="sng" noProof="1">
                <a:latin typeface="Times New Roman" pitchFamily="18" charset="0"/>
                <a:cs typeface="Times New Roman" pitchFamily="18" charset="0"/>
              </a:rPr>
              <a:t>Наблюдение </a:t>
            </a:r>
            <a:r>
              <a:rPr lang="ru-RU" sz="2400" noProof="1">
                <a:latin typeface="Times New Roman" pitchFamily="18" charset="0"/>
                <a:cs typeface="Times New Roman" pitchFamily="18" charset="0"/>
              </a:rPr>
              <a:t>за особенностями в эмоциональной, поведенческой сферах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u="sng" noProof="1">
                <a:latin typeface="Times New Roman" pitchFamily="18" charset="0"/>
                <a:cs typeface="Times New Roman" pitchFamily="18" charset="0"/>
              </a:rPr>
              <a:t>Индивидуальная беседа, </a:t>
            </a:r>
            <a:r>
              <a:rPr lang="ru-RU" sz="2400" noProof="1">
                <a:latin typeface="Times New Roman" pitchFamily="18" charset="0"/>
                <a:cs typeface="Times New Roman" pitchFamily="18" charset="0"/>
              </a:rPr>
              <a:t>направленная на верификацию выявленных рисков;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ru-RU" sz="2400" b="1" u="sng" noProof="1">
                <a:latin typeface="Times New Roman" pitchFamily="18" charset="0"/>
                <a:cs typeface="Times New Roman" pitchFamily="18" charset="0"/>
              </a:rPr>
              <a:t>Сбор информации о ближайшем окружении </a:t>
            </a:r>
            <a:r>
              <a:rPr lang="ru-RU" sz="2400" noProof="1">
                <a:latin typeface="Times New Roman" pitchFamily="18" charset="0"/>
                <a:cs typeface="Times New Roman" pitchFamily="18" charset="0"/>
              </a:rPr>
              <a:t>– семья, друзья, педагоги.</a:t>
            </a:r>
          </a:p>
        </p:txBody>
      </p:sp>
    </p:spTree>
    <p:extLst>
      <p:ext uri="{BB962C8B-B14F-4D97-AF65-F5344CB8AC3E}">
        <p14:creationId xmlns:p14="http://schemas.microsoft.com/office/powerpoint/2010/main" val="51123453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3329" y="1091380"/>
            <a:ext cx="10628671" cy="722671"/>
          </a:xfrm>
        </p:spPr>
        <p:txBody>
          <a:bodyPr rtlCol="0">
            <a:noAutofit/>
          </a:bodyPr>
          <a:lstStyle/>
          <a:p>
            <a:pPr algn="ctr"/>
            <a:br>
              <a:rPr lang="ru-RU" sz="3200" b="1" u="sng" noProof="1"/>
            </a:br>
            <a:br>
              <a:rPr lang="ru-RU" sz="3200" b="1" u="sng" noProof="1"/>
            </a:br>
            <a:endParaRPr lang="ru-RU" sz="3200" b="1" noProof="1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541FAF-730D-47FE-9638-C05616C313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1407" y="1854558"/>
            <a:ext cx="10820400" cy="4778062"/>
          </a:xfrm>
        </p:spPr>
        <p:txBody>
          <a:bodyPr rtlCol="0">
            <a:normAutofit/>
          </a:bodyPr>
          <a:lstStyle/>
          <a:p>
            <a:pPr marL="0" lvl="0" indent="0">
              <a:buNone/>
            </a:pPr>
            <a:endParaRPr lang="ru-RU" sz="2000" dirty="0"/>
          </a:p>
          <a:p>
            <a:endParaRPr lang="ru-RU" sz="2000" dirty="0"/>
          </a:p>
          <a:p>
            <a:pPr marL="0" indent="0">
              <a:buNone/>
            </a:pPr>
            <a:endParaRPr lang="ru-RU" sz="2000" dirty="0"/>
          </a:p>
          <a:p>
            <a:endParaRPr lang="ru-RU" sz="2000" dirty="0"/>
          </a:p>
          <a:p>
            <a:pPr lvl="0"/>
            <a:endParaRPr lang="ru-RU" sz="2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8474" y="1769805"/>
            <a:ext cx="12093526" cy="7540526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lvl="0" algn="just"/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1. Уход в себя.</a:t>
            </a:r>
          </a:p>
          <a:p>
            <a:pPr lvl="0" algn="just"/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2. Частые перепады настроения. Настроение колеблется между возбуждением и</a:t>
            </a:r>
          </a:p>
          <a:p>
            <a:pPr lvl="0" algn="just"/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упадком.</a:t>
            </a:r>
          </a:p>
          <a:p>
            <a:pPr lvl="0" algn="just"/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3. Депрессивные расстройства. Характеризуются изменениями настроения, включающими печаль, снижение настроения или беспокойство, достаточно выраженными, чтобы влиять на функционирование или вызывать выраженное истощение.</a:t>
            </a:r>
          </a:p>
          <a:p>
            <a:pPr lvl="0" algn="just"/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4. Утрата интересов и способности получать удовольствие. </a:t>
            </a:r>
          </a:p>
          <a:p>
            <a:pPr lvl="0" algn="just"/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4. Агрессивность. Вспышки раздражения, гнева, ярости, жестокости в отношении</a:t>
            </a:r>
          </a:p>
          <a:p>
            <a:pPr lvl="0" algn="just"/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окружающих.</a:t>
            </a:r>
          </a:p>
          <a:p>
            <a:pPr lvl="0" algn="just"/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5. Саморазрушающее и рискованное поведение. Стремление причинить себе вред. Активность, направленная на экспериментирование со своими собственными возможностями и преобразующая отношение к ценности жизни.</a:t>
            </a:r>
          </a:p>
          <a:p>
            <a:pPr lvl="0" algn="ctr"/>
            <a:r>
              <a:rPr lang="ru-RU" sz="2200" noProof="1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noProof="1">
              <a:latin typeface="Times New Roman" pitchFamily="18" charset="0"/>
              <a:cs typeface="Times New Roman" pitchFamily="18" charset="0"/>
            </a:endParaRPr>
          </a:p>
          <a:p>
            <a:pPr lvl="0" algn="ctr"/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6719A099-2C66-4639-BBDF-5119E1266627}"/>
              </a:ext>
            </a:extLst>
          </p:cNvPr>
          <p:cNvSpPr/>
          <p:nvPr/>
        </p:nvSpPr>
        <p:spPr>
          <a:xfrm>
            <a:off x="4403187" y="378629"/>
            <a:ext cx="7207431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u="sng" noProof="1">
                <a:latin typeface="+mj-lt"/>
                <a:cs typeface="Times New Roman" pitchFamily="18" charset="0"/>
              </a:rPr>
              <a:t>Эмоционально-поведенческие нарушения и признаки суицидального поведения</a:t>
            </a:r>
            <a:endParaRPr lang="ru-RU" sz="2800" noProof="1">
              <a:latin typeface="+mj-lt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983426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421" y="1765153"/>
            <a:ext cx="10447606" cy="752168"/>
          </a:xfrm>
        </p:spPr>
        <p:txBody>
          <a:bodyPr rtlCol="0">
            <a:noAutofit/>
          </a:bodyPr>
          <a:lstStyle/>
          <a:p>
            <a:pPr algn="ctr"/>
            <a:r>
              <a:rPr lang="ru-RU" sz="3200" b="1" noProof="1"/>
              <a:t>Эмоционально-поведенческие нарушения </a:t>
            </a:r>
            <a:br>
              <a:rPr lang="ru-RU" sz="3200" b="1" noProof="1"/>
            </a:br>
            <a:r>
              <a:rPr lang="ru-RU" sz="3200" b="1" noProof="1"/>
              <a:t>и признаки суицидального поведения</a:t>
            </a:r>
            <a:br>
              <a:rPr lang="ru-RU" sz="3200" noProof="1"/>
            </a:br>
            <a:br>
              <a:rPr lang="ru-RU" sz="3200" u="sng" noProof="1"/>
            </a:br>
            <a:br>
              <a:rPr lang="ru-RU" sz="3200" u="sng" noProof="1"/>
            </a:br>
            <a:endParaRPr lang="ru-RU" sz="3200" noProof="1"/>
          </a:p>
        </p:txBody>
      </p:sp>
      <p:sp>
        <p:nvSpPr>
          <p:cNvPr id="4" name="Прямоугольник 3"/>
          <p:cNvSpPr/>
          <p:nvPr/>
        </p:nvSpPr>
        <p:spPr>
          <a:xfrm>
            <a:off x="300456" y="2050741"/>
            <a:ext cx="11591087" cy="618630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pPr lvl="0" algn="just"/>
            <a:r>
              <a:rPr lang="ru-RU" sz="22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6. Потеря самоуважения. Ощущения себя никчемным, ненужным, нелюбимым.</a:t>
            </a:r>
          </a:p>
          <a:p>
            <a:pPr lvl="0" algn="just"/>
            <a:r>
              <a:rPr lang="ru-RU" sz="22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7. Изменение аппетита. </a:t>
            </a:r>
          </a:p>
          <a:p>
            <a:pPr lvl="0" algn="just"/>
            <a:r>
              <a:rPr lang="ru-RU" sz="22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8. Изменение режима сна.</a:t>
            </a:r>
          </a:p>
          <a:p>
            <a:pPr lvl="0" algn="just"/>
            <a:r>
              <a:rPr lang="ru-RU" sz="22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9. Снижение успеваемости, пропуски уроков без уважительной причины.</a:t>
            </a:r>
          </a:p>
          <a:p>
            <a:pPr lvl="0" algn="just"/>
            <a:r>
              <a:rPr lang="ru-RU" sz="22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10. Внешний вид. Подростки, оказавшиеся в кризисной ситуации, неопрятны. Им безразлично, какое впечатление они производят на окружающих.</a:t>
            </a:r>
          </a:p>
          <a:p>
            <a:pPr lvl="0" algn="just"/>
            <a:r>
              <a:rPr lang="ru-RU" sz="22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11. Перемены в поведении. </a:t>
            </a:r>
          </a:p>
          <a:p>
            <a:pPr lvl="0" algn="just"/>
            <a:r>
              <a:rPr lang="ru-RU" sz="22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12. Угроза. Как правило, подростки прямо или косвенно дают своим друзьям или близким</a:t>
            </a:r>
          </a:p>
          <a:p>
            <a:pPr lvl="0" algn="just"/>
            <a:r>
              <a:rPr lang="ru-RU" sz="22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понять, что собираются уйти из жизни. Прямую угрозу не переосмыслить, различным</a:t>
            </a:r>
          </a:p>
          <a:p>
            <a:pPr lvl="0" algn="just"/>
            <a:r>
              <a:rPr lang="ru-RU" sz="2200" noProof="1">
                <a:latin typeface="Times New Roman" panose="02020603050405020304" pitchFamily="18" charset="0"/>
                <a:cs typeface="Times New Roman" panose="02020603050405020304" pitchFamily="18" charset="0"/>
              </a:rPr>
              <a:t>толкованиям она не поддается: «Я собираюсь покончить с собой», «В следующий понедельник меня уже не будет в живых…».</a:t>
            </a: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noProof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ctr"/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4449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713" y="224442"/>
            <a:ext cx="7434070" cy="1474330"/>
          </a:xfrm>
        </p:spPr>
        <p:txBody>
          <a:bodyPr rtlCol="0">
            <a:normAutofit fontScale="90000"/>
          </a:bodyPr>
          <a:lstStyle/>
          <a:p>
            <a:pPr algn="ctr"/>
            <a:r>
              <a:rPr lang="ru-RU" dirty="0"/>
              <a:t>Признаки суицидальной опасности</a:t>
            </a:r>
            <a:br>
              <a:rPr lang="ru-RU" dirty="0"/>
            </a:br>
            <a:endParaRPr lang="ru-RU" noProof="1"/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DDFFBE27-E3EA-4B2C-B753-AAFBF71C0B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57283129"/>
              </p:ext>
            </p:extLst>
          </p:nvPr>
        </p:nvGraphicFramePr>
        <p:xfrm>
          <a:off x="3993027" y="1434905"/>
          <a:ext cx="7870170" cy="535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942331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94713" y="224442"/>
            <a:ext cx="7434070" cy="535213"/>
          </a:xfrm>
          <a:ln>
            <a:solidFill>
              <a:schemeClr val="bg1"/>
            </a:solidFill>
          </a:ln>
        </p:spPr>
        <p:txBody>
          <a:bodyPr rtlCol="0">
            <a:normAutofit fontScale="90000"/>
          </a:bodyPr>
          <a:lstStyle/>
          <a:p>
            <a:pPr algn="ctr"/>
            <a:r>
              <a:rPr lang="ru-RU" noProof="1"/>
              <a:t>Вербальные</a:t>
            </a:r>
          </a:p>
        </p:txBody>
      </p:sp>
      <p:graphicFrame>
        <p:nvGraphicFramePr>
          <p:cNvPr id="4" name="Схема 3">
            <a:extLst>
              <a:ext uri="{FF2B5EF4-FFF2-40B4-BE49-F238E27FC236}">
                <a16:creationId xmlns:a16="http://schemas.microsoft.com/office/drawing/2014/main" id="{DDFFBE27-E3EA-4B2C-B753-AAFBF71C0B1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1033790"/>
              </p:ext>
            </p:extLst>
          </p:nvPr>
        </p:nvGraphicFramePr>
        <p:xfrm>
          <a:off x="3993027" y="1434905"/>
          <a:ext cx="7870170" cy="53565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3" name="Схема 2">
            <a:extLst>
              <a:ext uri="{FF2B5EF4-FFF2-40B4-BE49-F238E27FC236}">
                <a16:creationId xmlns:a16="http://schemas.microsoft.com/office/drawing/2014/main" id="{5FD7B125-F211-42B3-886A-44B4A59BDCE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28520664"/>
              </p:ext>
            </p:extLst>
          </p:nvPr>
        </p:nvGraphicFramePr>
        <p:xfrm>
          <a:off x="3755491" y="899652"/>
          <a:ext cx="8128000" cy="5891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391604861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35093" y="313124"/>
            <a:ext cx="7434070" cy="716811"/>
          </a:xfrm>
          <a:ln>
            <a:solidFill>
              <a:schemeClr val="bg1"/>
            </a:solidFill>
          </a:ln>
        </p:spPr>
        <p:txBody>
          <a:bodyPr rtlCol="0">
            <a:normAutofit fontScale="90000"/>
          </a:bodyPr>
          <a:lstStyle/>
          <a:p>
            <a:pPr algn="ctr"/>
            <a:r>
              <a:rPr lang="ru-RU" noProof="1"/>
              <a:t>Поведенческие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B1FEE4-8FAD-46D3-8C3B-4549650C0681}"/>
              </a:ext>
            </a:extLst>
          </p:cNvPr>
          <p:cNvSpPr txBox="1"/>
          <p:nvPr/>
        </p:nvSpPr>
        <p:spPr>
          <a:xfrm>
            <a:off x="745725" y="914257"/>
            <a:ext cx="11210134" cy="527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Отчаяние и плач.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Нехватка жизненной активности.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Самоизоляция от семьи и любимых людей.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Рост употребления алкоголя или наркотиков.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Изменение суточного ритма (бодрствование ночью и сон днем).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Повышение или потеря аппетита. Вялость и апатия.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Неспособность сконцентрироваться и принимать решения, смятение.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Уход от обычной социальной активности, замкнутость.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Приведение в порядок своих дел.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Отказ от личных вещей.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Суицидальные попытки в прошлом.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Чувство вины, упрек в свой адрес, ощущение бесполезности и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низкая самооценка.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Потеря интереса к увлечениям, спорту, учебе.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Несоблюдение правил личной гигиены и ухода за внешностью.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Скудные планы на будущее.</a:t>
            </a:r>
          </a:p>
          <a:p>
            <a:pPr marL="285750" indent="-285750" algn="just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Стремление к тому, чтобы их оставили в покое.</a:t>
            </a:r>
          </a:p>
        </p:txBody>
      </p:sp>
    </p:spTree>
    <p:extLst>
      <p:ext uri="{BB962C8B-B14F-4D97-AF65-F5344CB8AC3E}">
        <p14:creationId xmlns:p14="http://schemas.microsoft.com/office/powerpoint/2010/main" val="1875950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389EA88-8D83-4F3F-A4C1-4B16E2377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48158" y="296968"/>
            <a:ext cx="7434070" cy="1096826"/>
          </a:xfrm>
          <a:ln>
            <a:solidFill>
              <a:schemeClr val="bg1"/>
            </a:solidFill>
          </a:ln>
        </p:spPr>
        <p:txBody>
          <a:bodyPr rtlCol="0">
            <a:normAutofit/>
          </a:bodyPr>
          <a:lstStyle/>
          <a:p>
            <a:pPr algn="ctr"/>
            <a:r>
              <a:rPr lang="ru-RU" sz="3600" noProof="1"/>
              <a:t>Ситуативные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B1FEE4-8FAD-46D3-8C3B-4549650C0681}"/>
              </a:ext>
            </a:extLst>
          </p:cNvPr>
          <p:cNvSpPr txBox="1"/>
          <p:nvPr/>
        </p:nvSpPr>
        <p:spPr>
          <a:xfrm>
            <a:off x="790114" y="1393794"/>
            <a:ext cx="11201256" cy="37894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Любое заметное изменение личной жизни, в любую сторону.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Смерть любимого человека, особенно родителей или близких родственников.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Недавняя перемена места жительства.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Семейные проблемы.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Неприятности с законом.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Коммуникативные затруднения.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Проблемы с учебой.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Социальная изоляция, особенно от семьи или друзей.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Хроническая, прогрессирующая болезнь.</a:t>
            </a:r>
          </a:p>
          <a:p>
            <a:pPr marL="342900" indent="-342900" algn="just">
              <a:lnSpc>
                <a:spcPct val="110000"/>
              </a:lnSpc>
              <a:buFont typeface="Wingdings" panose="05000000000000000000" pitchFamily="2" charset="2"/>
              <a:buChar char="§"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Нежелательная беременность.</a:t>
            </a:r>
          </a:p>
        </p:txBody>
      </p:sp>
    </p:spTree>
    <p:extLst>
      <p:ext uri="{BB962C8B-B14F-4D97-AF65-F5344CB8AC3E}">
        <p14:creationId xmlns:p14="http://schemas.microsoft.com/office/powerpoint/2010/main" val="358739739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1" ma:contentTypeDescription="Create a new document." ma:contentTypeScope="" ma:versionID="9677210f24a1be23c92c90fd886aa0aa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60e05723c5c1908df1a1a4ebf11d344e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ServiceKeyPoints xmlns="71af3243-3dd4-4a8d-8c0d-dd76da1f02a5" xsi:nil="true"/>
  </documentManagement>
</p:properties>
</file>

<file path=customXml/itemProps1.xml><?xml version="1.0" encoding="utf-8"?>
<ds:datastoreItem xmlns:ds="http://schemas.openxmlformats.org/officeDocument/2006/customXml" ds:itemID="{10BEB954-4024-4CCF-A9D6-4C00FDC028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B96CC85-5758-41C0-8EFD-737AFB6912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710EE66-8707-456F-8F2E-091D581CB030}">
  <ds:schemaRefs>
    <ds:schemaRef ds:uri="http://schemas.microsoft.com/office/2006/metadata/properties"/>
    <ds:schemaRef ds:uri="http://purl.org/dc/dcmitype/"/>
    <ds:schemaRef ds:uri="16c05727-aa75-4e4a-9b5f-8a80a1165891"/>
    <ds:schemaRef ds:uri="71af3243-3dd4-4a8d-8c0d-dd76da1f02a5"/>
    <ds:schemaRef ds:uri="http://schemas.microsoft.com/office/2006/documentManagement/types"/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1164</Words>
  <Application>Microsoft Office PowerPoint</Application>
  <PresentationFormat>Широкоэкранный</PresentationFormat>
  <Paragraphs>131</Paragraphs>
  <Slides>14</Slides>
  <Notes>14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1" baseType="lpstr">
      <vt:lpstr>Arial</vt:lpstr>
      <vt:lpstr>Calibri</vt:lpstr>
      <vt:lpstr>Calibri Light</vt:lpstr>
      <vt:lpstr>Symbol</vt:lpstr>
      <vt:lpstr>Times New Roman</vt:lpstr>
      <vt:lpstr>Wingdings</vt:lpstr>
      <vt:lpstr>Ретро</vt:lpstr>
      <vt:lpstr>Алгоритм выявления обучающихся,  склонных к суицидальному поведению </vt:lpstr>
      <vt:lpstr>Личностные особенности подростков, склонных к суицидальному поведению</vt:lpstr>
      <vt:lpstr>    Выявление подростков, склонных к суициду </vt:lpstr>
      <vt:lpstr>  </vt:lpstr>
      <vt:lpstr>Эмоционально-поведенческие нарушения  и признаки суицидального поведения   </vt:lpstr>
      <vt:lpstr>Признаки суицидальной опасности </vt:lpstr>
      <vt:lpstr>Вербальные</vt:lpstr>
      <vt:lpstr>Поведенческие</vt:lpstr>
      <vt:lpstr>Ситуативные</vt:lpstr>
      <vt:lpstr>Педагоги образовательной организации при выявлении суицидальных признаков (в пресуицидальный период)  у обучающихся</vt:lpstr>
      <vt:lpstr>Педагоги образовательной организации при выявлении суицидальных признаков (в пресуицидальный период)  у обучающихся</vt:lpstr>
      <vt:lpstr>   </vt:lpstr>
      <vt:lpstr>   </vt:lpstr>
      <vt:lpstr>Презентация PowerPoint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2021-10-17T16:07:52Z</dcterms:created>
  <dcterms:modified xsi:type="dcterms:W3CDTF">2022-10-27T11:17:18Z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