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>
            <a:extLst>
              <a:ext uri="{FF2B5EF4-FFF2-40B4-BE49-F238E27FC236}">
                <a16:creationId xmlns:a16="http://schemas.microsoft.com/office/drawing/2014/main" id="{3C21C97E-A04C-4A4A-A72F-85EBB3DC38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0" name="Rectangle 2">
            <a:extLst>
              <a:ext uri="{FF2B5EF4-FFF2-40B4-BE49-F238E27FC236}">
                <a16:creationId xmlns:a16="http://schemas.microsoft.com/office/drawing/2014/main" id="{429D98D7-AD34-46E9-BC99-EF4DD020CDE0}"/>
              </a:ext>
            </a:extLst>
          </p:cNvPr>
          <p:cNvSpPr>
            <a:spLocks noGrp="1" noChangeArrowheads="1"/>
          </p:cNvSpPr>
          <p:nvPr>
            <p:ph type="sldImg"/>
          </p:nvPr>
        </p:nvSpPr>
        <p:spPr bwMode="auto">
          <a:xfrm>
            <a:off x="-11798300" y="-11796713"/>
            <a:ext cx="11796712" cy="12490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1CDD699D-C4EA-42F0-9EC8-19FE17E68BDD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>
            <a:extLst>
              <a:ext uri="{FF2B5EF4-FFF2-40B4-BE49-F238E27FC236}">
                <a16:creationId xmlns:a16="http://schemas.microsoft.com/office/drawing/2014/main" id="{E787E729-A4E5-4A20-AF9B-437E529D171C}"/>
              </a:ext>
            </a:extLst>
          </p:cNvPr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242" name="Rectangle 2">
            <a:extLst>
              <a:ext uri="{FF2B5EF4-FFF2-40B4-BE49-F238E27FC236}">
                <a16:creationId xmlns:a16="http://schemas.microsoft.com/office/drawing/2014/main" id="{98482572-6D92-4FA1-B390-2CC747DE1FD6}"/>
              </a:ext>
            </a:extLst>
          </p:cNvPr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>
            <a:extLst>
              <a:ext uri="{FF2B5EF4-FFF2-40B4-BE49-F238E27FC236}">
                <a16:creationId xmlns:a16="http://schemas.microsoft.com/office/drawing/2014/main" id="{F40A79FC-0A0E-43C0-B7F4-C47799E30E99}"/>
              </a:ext>
            </a:extLst>
          </p:cNvPr>
          <p:cNvSpPr txBox="1"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</p:spPr>
      </p:sp>
      <p:sp>
        <p:nvSpPr>
          <p:cNvPr id="35843" name="Rectangle 3">
            <a:extLst>
              <a:ext uri="{FF2B5EF4-FFF2-40B4-BE49-F238E27FC236}">
                <a16:creationId xmlns:a16="http://schemas.microsoft.com/office/drawing/2014/main" id="{249310CE-8DE6-4B68-939E-6DDDFF393F28}"/>
              </a:ext>
            </a:extLst>
          </p:cNvPr>
          <p:cNvSpPr txBox="1">
            <a:spLocks noChangeArrowheads="1"/>
          </p:cNvSpPr>
          <p:nvPr>
            <p:ph type="body" idx="1"/>
          </p:nvPr>
        </p:nvSpPr>
        <p:spPr>
          <a:xfrm>
            <a:off x="685800" y="4343400"/>
            <a:ext cx="5484813" cy="4113213"/>
          </a:xfrm>
          <a:noFill/>
          <a:ln/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>
            <a:extLst>
              <a:ext uri="{FF2B5EF4-FFF2-40B4-BE49-F238E27FC236}">
                <a16:creationId xmlns:a16="http://schemas.microsoft.com/office/drawing/2014/main" id="{F1DF79FC-FBA8-4407-BD2D-DF171B646E63}"/>
              </a:ext>
            </a:extLst>
          </p:cNvPr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266" name="Rectangle 2">
            <a:extLst>
              <a:ext uri="{FF2B5EF4-FFF2-40B4-BE49-F238E27FC236}">
                <a16:creationId xmlns:a16="http://schemas.microsoft.com/office/drawing/2014/main" id="{EAC8F024-83EA-44AF-BBCA-BB632EF3218D}"/>
              </a:ext>
            </a:extLst>
          </p:cNvPr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>
            <a:extLst>
              <a:ext uri="{FF2B5EF4-FFF2-40B4-BE49-F238E27FC236}">
                <a16:creationId xmlns:a16="http://schemas.microsoft.com/office/drawing/2014/main" id="{B4796AB1-ACF1-46E5-B49F-0760C61B5C46}"/>
              </a:ext>
            </a:extLst>
          </p:cNvPr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2290" name="Rectangle 2">
            <a:extLst>
              <a:ext uri="{FF2B5EF4-FFF2-40B4-BE49-F238E27FC236}">
                <a16:creationId xmlns:a16="http://schemas.microsoft.com/office/drawing/2014/main" id="{1A5C8AE0-1A5B-4020-BEB5-496F81410F49}"/>
              </a:ext>
            </a:extLst>
          </p:cNvPr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>
            <a:extLst>
              <a:ext uri="{FF2B5EF4-FFF2-40B4-BE49-F238E27FC236}">
                <a16:creationId xmlns:a16="http://schemas.microsoft.com/office/drawing/2014/main" id="{BA20AFDF-5355-43FA-AEBF-D8FD0D206A6E}"/>
              </a:ext>
            </a:extLst>
          </p:cNvPr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3314" name="Rectangle 2">
            <a:extLst>
              <a:ext uri="{FF2B5EF4-FFF2-40B4-BE49-F238E27FC236}">
                <a16:creationId xmlns:a16="http://schemas.microsoft.com/office/drawing/2014/main" id="{B0AF87FA-8626-488A-AE7C-A151B1E235F8}"/>
              </a:ext>
            </a:extLst>
          </p:cNvPr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>
            <a:extLst>
              <a:ext uri="{FF2B5EF4-FFF2-40B4-BE49-F238E27FC236}">
                <a16:creationId xmlns:a16="http://schemas.microsoft.com/office/drawing/2014/main" id="{73CAA27F-329A-449A-B34D-8D1A3A2F3540}"/>
              </a:ext>
            </a:extLst>
          </p:cNvPr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4338" name="Rectangle 2">
            <a:extLst>
              <a:ext uri="{FF2B5EF4-FFF2-40B4-BE49-F238E27FC236}">
                <a16:creationId xmlns:a16="http://schemas.microsoft.com/office/drawing/2014/main" id="{3F937F14-60E5-400F-9F73-A29431C54C8F}"/>
              </a:ext>
            </a:extLst>
          </p:cNvPr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A68FE295-5479-401C-8EB1-C4E09E8CC74B}"/>
              </a:ext>
            </a:extLst>
          </p:cNvPr>
          <p:cNvSpPr txBox="1"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</p:spPr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0883F0E0-3766-41DA-80F0-B65287F21FF2}"/>
              </a:ext>
            </a:extLst>
          </p:cNvPr>
          <p:cNvSpPr txBox="1">
            <a:spLocks noChangeArrowheads="1"/>
          </p:cNvSpPr>
          <p:nvPr>
            <p:ph type="body" idx="1"/>
          </p:nvPr>
        </p:nvSpPr>
        <p:spPr>
          <a:xfrm>
            <a:off x="685800" y="4343400"/>
            <a:ext cx="5484813" cy="4113213"/>
          </a:xfrm>
          <a:noFill/>
          <a:ln/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>
            <a:extLst>
              <a:ext uri="{FF2B5EF4-FFF2-40B4-BE49-F238E27FC236}">
                <a16:creationId xmlns:a16="http://schemas.microsoft.com/office/drawing/2014/main" id="{96B8F879-54A7-426C-B8C7-04BD0462B269}"/>
              </a:ext>
            </a:extLst>
          </p:cNvPr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5362" name="Rectangle 2">
            <a:extLst>
              <a:ext uri="{FF2B5EF4-FFF2-40B4-BE49-F238E27FC236}">
                <a16:creationId xmlns:a16="http://schemas.microsoft.com/office/drawing/2014/main" id="{04388DB6-81AE-4357-A16F-CDCF1347C227}"/>
              </a:ext>
            </a:extLst>
          </p:cNvPr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359D074B-86CD-4576-8EE2-31D1101EF36F}"/>
              </a:ext>
            </a:extLst>
          </p:cNvPr>
          <p:cNvSpPr txBox="1"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</p:spPr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60BD06A5-7217-45CA-9E79-85CCB2807E09}"/>
              </a:ext>
            </a:extLst>
          </p:cNvPr>
          <p:cNvSpPr txBox="1">
            <a:spLocks noChangeArrowheads="1"/>
          </p:cNvSpPr>
          <p:nvPr>
            <p:ph type="body" idx="1"/>
          </p:nvPr>
        </p:nvSpPr>
        <p:spPr>
          <a:xfrm>
            <a:off x="685800" y="4343400"/>
            <a:ext cx="5484813" cy="4113213"/>
          </a:xfrm>
          <a:noFill/>
          <a:ln/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75715E61-37D9-4C0E-8712-44D4C7F04A99}"/>
              </a:ext>
            </a:extLst>
          </p:cNvPr>
          <p:cNvSpPr txBox="1"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</p:spPr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245CE1E3-DB5F-4A6A-96DD-0E0798F39734}"/>
              </a:ext>
            </a:extLst>
          </p:cNvPr>
          <p:cNvSpPr txBox="1">
            <a:spLocks noChangeArrowheads="1"/>
          </p:cNvSpPr>
          <p:nvPr>
            <p:ph type="body" idx="1"/>
          </p:nvPr>
        </p:nvSpPr>
        <p:spPr>
          <a:xfrm>
            <a:off x="685800" y="4343400"/>
            <a:ext cx="5484813" cy="4113213"/>
          </a:xfrm>
          <a:noFill/>
          <a:ln/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B86837-FA55-4395-88B1-2C305BAB98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83963A2-8737-451A-84A6-80A005BEC7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33308B2-B579-4552-8187-FC914C9EFC0E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B5834A3-CC37-465C-95CB-56E28F0099AC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D34421D1-7175-4150-B7F8-16BEDF6DC7A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91886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A8BF1A-DB98-45C1-9F4B-B0D4E9F015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8FCC43E-15EE-4E8B-85FB-3FB3F1890F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9438DF9-51D6-4ADC-B713-4A7221A154F4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46EEFAF-0E83-43E8-822D-7C87ADA43CD2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CBC5FEE-B81C-4003-AC99-D4A6ED84A0E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7598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D2241AE-B428-45A4-B7CE-A35C013C1F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7813" y="128588"/>
            <a:ext cx="2055812" cy="59944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4533021-66DD-46CE-AD6B-C32D801CBD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8213" cy="59944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B756570-9E07-4EBB-8D40-958BA2B18E8E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B9E572A-0A60-42AC-97F3-87C14835AB26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E2807DF-E20C-4824-ACB0-EBBF0282825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644175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E1970B-3D0E-4C13-8DA6-161F9A7FE9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28588"/>
            <a:ext cx="8226425" cy="1433512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DBE5808-CF02-43CF-A82A-087DA210D0F5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7013" cy="45227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DF82322-58A4-4548-B253-65C09CADD6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7012" cy="45227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8AE1E9B-5DD0-439F-AECB-D55361C464CE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xfrm>
            <a:off x="457200" y="6353175"/>
            <a:ext cx="2130425" cy="366713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8934A32-2AF3-453D-B409-CA6864402418}"/>
              </a:ext>
            </a:extLst>
          </p:cNvPr>
          <p:cNvSpPr>
            <a:spLocks noGrp="1"/>
          </p:cNvSpPr>
          <p:nvPr>
            <p:ph type="sldNum" idx="11"/>
          </p:nvPr>
        </p:nvSpPr>
        <p:spPr>
          <a:xfrm>
            <a:off x="6553200" y="6353175"/>
            <a:ext cx="2130425" cy="366713"/>
          </a:xfrm>
        </p:spPr>
        <p:txBody>
          <a:bodyPr/>
          <a:lstStyle>
            <a:lvl1pPr>
              <a:defRPr/>
            </a:lvl1pPr>
          </a:lstStyle>
          <a:p>
            <a:fld id="{5F017088-0B38-4086-A14F-CDC474BEE12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82392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229591-B7E9-4D84-A9E4-51507AE862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1444C4D-64FC-4B84-9CB0-9EA4F423A0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1FF39F9-E7DB-4FA9-9FF0-AA3D2368B0A2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229E49C-92F0-473D-AA83-3B2DFFA4BD27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D571A489-765D-4832-9D19-D3B7D1E7868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87622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02E77B-B38E-425B-A5B8-D510C902DC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8410124-E38B-44DA-9F22-B535BD97FF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E9DDB9C-F54E-4FF1-BD5E-13091311FF60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51D810E-5C15-42E0-B513-CBEB0815758D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F0D3C04C-D18F-4627-BBC4-C461CC60C10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01518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DBCC75-5254-40F1-A381-B4DF507FCC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205933B-19ED-4123-9A59-66C52B61BF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27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6869B2C-789A-470C-B2E1-404B7C4C77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7012" cy="45227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901AD73-6C6C-44E5-B10F-2D5A468B4A3A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8922EAD-7CF3-40C2-8BF5-A7816361DA9C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0173DC4-5FA1-496B-AE16-6A70A0E148F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07524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16A8FD-38DC-4861-95FC-DB7BE70B86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10FB459-DB1D-40CB-BF60-D70DF7EF88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BCA5485-334D-44D9-B73D-71DA32D770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3770C89-8C54-41BE-953D-5BB1288B4E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C84BEA3-1FB3-4733-9C98-9BB64EB84E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30BB970-50D6-4E80-9F58-3159C71D17CB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2F27A8C5-648B-46A7-BF55-47DF393B60CF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69402AD-4C90-4090-B5BA-023E2217EFD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98661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80BFB1-F953-4AFA-92E8-3EB3B798CB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E8E5126-45B6-4A04-9171-B2273152DCBA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FF0BE29-37A8-46E6-8662-9227A0C02FA2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F1E0DD5-5FE8-4C73-B992-A0F8D7F62BC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59651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8B35F44-0CB3-405E-A24C-1F84CE0B9674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E06F94CE-23DA-4916-9ABF-D966A48F0C43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BE50729-92FB-40B3-8128-F226BB680F0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84174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771372-B37B-420E-B006-9945E1861B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E9C3ACD-7D3B-4D11-8C5E-6A144BE01E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00B6C4D-AA10-433C-A758-19AE222C35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674CD66-71B3-4CB8-9CF8-2DFFB4793106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717863C-A562-461A-9DCF-B752C92F5DDA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89F3B5E-C668-4833-8392-B894B6EBB43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57844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72DD0E-B0E3-4090-A80B-ADF1F4DA5B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0E606E8-E5FA-4EFD-AB39-1290E299298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CC5CD7C-7DEF-4D01-91DF-60D23B73AF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A383E52-28A6-41B7-8243-F67E60D9A0A4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0D692F4-73B9-4230-91B8-CAF6AD644962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B4FD20F-687A-47C8-8E96-F3F6A11D5B3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50006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>
            <a:extLst>
              <a:ext uri="{FF2B5EF4-FFF2-40B4-BE49-F238E27FC236}">
                <a16:creationId xmlns:a16="http://schemas.microsoft.com/office/drawing/2014/main" id="{29D4BDF2-75EA-4580-9258-12B3BB5D98A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6425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/>
              <a:t>Для правки текста заголовка щелкните мышью</a:t>
            </a:r>
          </a:p>
        </p:txBody>
      </p:sp>
      <p:sp>
        <p:nvSpPr>
          <p:cNvPr id="1026" name="Rectangle 2">
            <a:extLst>
              <a:ext uri="{FF2B5EF4-FFF2-40B4-BE49-F238E27FC236}">
                <a16:creationId xmlns:a16="http://schemas.microsoft.com/office/drawing/2014/main" id="{9FF212D1-F5EC-4BD0-A22C-D03A2E322E0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6425" cy="452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/>
              <a:t>Для правки структуры щелкните мышью</a:t>
            </a:r>
          </a:p>
          <a:p>
            <a:pPr lvl="1"/>
            <a:r>
              <a:rPr lang="en-GB" altLang="ru-RU"/>
              <a:t>Второй уровень структуры</a:t>
            </a:r>
          </a:p>
          <a:p>
            <a:pPr lvl="2"/>
            <a:r>
              <a:rPr lang="en-GB" altLang="ru-RU"/>
              <a:t>Третий уровень структуры</a:t>
            </a:r>
          </a:p>
          <a:p>
            <a:pPr lvl="3"/>
            <a:r>
              <a:rPr lang="en-GB" altLang="ru-RU"/>
              <a:t>Четвёртый уровень структуры</a:t>
            </a:r>
          </a:p>
          <a:p>
            <a:pPr lvl="4"/>
            <a:r>
              <a:rPr lang="en-GB" altLang="ru-RU"/>
              <a:t>Пятый уровень структуры</a:t>
            </a:r>
          </a:p>
          <a:p>
            <a:pPr lvl="4"/>
            <a:r>
              <a:rPr lang="en-GB" altLang="ru-RU"/>
              <a:t>Шестой уровень структуры</a:t>
            </a:r>
          </a:p>
          <a:p>
            <a:pPr lvl="4"/>
            <a:r>
              <a:rPr lang="en-GB" altLang="ru-RU"/>
              <a:t>Седьмой уровень структуры</a:t>
            </a:r>
          </a:p>
          <a:p>
            <a:pPr lvl="4"/>
            <a:r>
              <a:rPr lang="en-GB" altLang="ru-RU"/>
              <a:t>Восьмой уровень структуры</a:t>
            </a:r>
          </a:p>
          <a:p>
            <a:pPr lvl="4"/>
            <a:r>
              <a:rPr lang="en-GB" altLang="ru-RU"/>
              <a:t>Девятый уровень структуры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30B99361-BB9E-4D12-AB0C-ABC160DF1969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3175"/>
            <a:ext cx="21304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</a:defRPr>
            </a:lvl1pPr>
          </a:lstStyle>
          <a:p>
            <a:endParaRPr lang="ru-RU" altLang="ru-RU"/>
          </a:p>
        </p:txBody>
      </p:sp>
      <p:sp>
        <p:nvSpPr>
          <p:cNvPr id="1028" name="Text Box 4">
            <a:extLst>
              <a:ext uri="{FF2B5EF4-FFF2-40B4-BE49-F238E27FC236}">
                <a16:creationId xmlns:a16="http://schemas.microsoft.com/office/drawing/2014/main" id="{D8C35883-DB69-4183-8CE9-F10B04975C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4200" y="6354763"/>
            <a:ext cx="28956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8F30A5E6-320C-403E-BF4C-0199E0E417F4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3175"/>
            <a:ext cx="21304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</a:defRPr>
            </a:lvl1pPr>
          </a:lstStyle>
          <a:p>
            <a:fld id="{67E5CEC7-9763-4F87-8C8C-1406813DF0D6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000000"/>
          </a:solidFill>
          <a:latin typeface="Calibri" panose="020F0502020204030204" pitchFamily="34" charset="0"/>
        </a:defRPr>
      </a:lvl2pPr>
      <a:lvl3pPr marL="1143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000000"/>
          </a:solidFill>
          <a:latin typeface="Calibri" panose="020F0502020204030204" pitchFamily="34" charset="0"/>
        </a:defRPr>
      </a:lvl3pPr>
      <a:lvl4pPr marL="1600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000000"/>
          </a:solidFill>
          <a:latin typeface="Calibri" panose="020F0502020204030204" pitchFamily="34" charset="0"/>
        </a:defRPr>
      </a:lvl4pPr>
      <a:lvl5pPr marL="20574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000000"/>
          </a:solidFill>
          <a:latin typeface="Calibri" panose="020F0502020204030204" pitchFamily="34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000000"/>
          </a:solidFill>
          <a:latin typeface="Calibri" panose="020F0502020204030204" pitchFamily="34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000000"/>
          </a:solidFill>
          <a:latin typeface="Calibri" panose="020F0502020204030204" pitchFamily="34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000000"/>
          </a:solidFill>
          <a:latin typeface="Calibri" panose="020F0502020204030204" pitchFamily="34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000000"/>
          </a:solidFill>
          <a:latin typeface="Calibri" panose="020F0502020204030204" pitchFamily="34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>
            <a:extLst>
              <a:ext uri="{FF2B5EF4-FFF2-40B4-BE49-F238E27FC236}">
                <a16:creationId xmlns:a16="http://schemas.microsoft.com/office/drawing/2014/main" id="{F725D409-5BE6-4BE7-B7D3-58C9F6A00B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360363"/>
            <a:ext cx="7772400" cy="2592387"/>
          </a:xfrm>
          <a:prstGeom prst="rect">
            <a:avLst/>
          </a:prstGeom>
          <a:solidFill>
            <a:srgbClr val="002060"/>
          </a:solidFill>
          <a:ln w="38160">
            <a:solidFill>
              <a:srgbClr val="FFFFFF"/>
            </a:solidFill>
            <a:miter lim="800000"/>
            <a:headEnd/>
            <a:tailEnd/>
          </a:ln>
          <a:effectLst>
            <a:outerShdw dist="74769" dir="938535" algn="ctr" rotWithShape="0">
              <a:srgbClr val="000000">
                <a:alpha val="38034"/>
              </a:srgbClr>
            </a:outerShdw>
          </a:effectLst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ДОКУМЕНТАЦИЯ </a:t>
            </a:r>
          </a:p>
          <a:p>
            <a:pPr algn="ctr">
              <a:buClrTx/>
              <a:buFontTx/>
              <a:buNone/>
            </a:pPr>
            <a:r>
              <a:rPr lang="ru-RU" altLang="ru-RU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ШКОЛЬНОЙ СЛУЖБЫ МЕДИАЦИИ</a:t>
            </a:r>
          </a:p>
        </p:txBody>
      </p:sp>
      <p:sp>
        <p:nvSpPr>
          <p:cNvPr id="3074" name="Text Box 2">
            <a:extLst>
              <a:ext uri="{FF2B5EF4-FFF2-40B4-BE49-F238E27FC236}">
                <a16:creationId xmlns:a16="http://schemas.microsoft.com/office/drawing/2014/main" id="{E0C3AF4F-656B-48F6-968C-F0C94046CB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12322" y="3645024"/>
            <a:ext cx="3376464" cy="1295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ts val="800"/>
              </a:spcBef>
              <a:buClrTx/>
              <a:buFontTx/>
              <a:buNone/>
            </a:pPr>
            <a:r>
              <a:rPr lang="ru-RU" altLang="ru-RU" sz="2400" dirty="0">
                <a:solidFill>
                  <a:schemeClr val="tx1"/>
                </a:solidFill>
              </a:rPr>
              <a:t>Лужная З	</a:t>
            </a:r>
            <a:r>
              <a:rPr lang="ru-RU" altLang="ru-RU" sz="2400" dirty="0" err="1">
                <a:solidFill>
                  <a:schemeClr val="tx1"/>
                </a:solidFill>
              </a:rPr>
              <a:t>оряна</a:t>
            </a:r>
            <a:r>
              <a:rPr lang="ru-RU" altLang="ru-RU" sz="2400" dirty="0">
                <a:solidFill>
                  <a:schemeClr val="tx1"/>
                </a:solidFill>
              </a:rPr>
              <a:t> Игоревна</a:t>
            </a:r>
            <a:r>
              <a:rPr lang="ru-RU" altLang="ru-RU" sz="2400" dirty="0">
                <a:solidFill>
                  <a:schemeClr val="tx1"/>
                </a:solidFill>
                <a:latin typeface="Calibri" panose="020F0502020204030204" pitchFamily="34" charset="0"/>
              </a:rPr>
              <a:t>, педагог-психолог ГБОУ школа №525</a:t>
            </a:r>
          </a:p>
          <a:p>
            <a:pPr algn="ctr">
              <a:spcBef>
                <a:spcPts val="800"/>
              </a:spcBef>
              <a:buClrTx/>
              <a:buFontTx/>
              <a:buNone/>
            </a:pPr>
            <a:r>
              <a:rPr lang="en-US" altLang="ru-RU" sz="2400" dirty="0">
                <a:solidFill>
                  <a:schemeClr val="tx1"/>
                </a:solidFill>
                <a:latin typeface="Calibri" panose="020F0502020204030204" pitchFamily="34" charset="0"/>
              </a:rPr>
              <a:t>2</a:t>
            </a:r>
            <a:r>
              <a:rPr lang="ru-RU" altLang="ru-RU" sz="2400" dirty="0">
                <a:solidFill>
                  <a:schemeClr val="tx1"/>
                </a:solidFill>
                <a:latin typeface="Calibri" panose="020F0502020204030204" pitchFamily="34" charset="0"/>
              </a:rPr>
              <a:t>2 сентября 2021года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978A620-94E2-45C1-A7B0-008E395A8D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657" y="2952750"/>
            <a:ext cx="3866128" cy="3744416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>
            <a:extLst>
              <a:ext uri="{FF2B5EF4-FFF2-40B4-BE49-F238E27FC236}">
                <a16:creationId xmlns:a16="http://schemas.microsoft.com/office/drawing/2014/main" id="{E6DE6F6B-DCB3-4B9E-8303-51C88323C349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333375"/>
            <a:ext cx="8207375" cy="5903913"/>
          </a:xfrm>
          <a:solidFill>
            <a:schemeClr val="accent3"/>
          </a:solidFill>
        </p:spPr>
        <p:txBody>
          <a:bodyPr/>
          <a:lstStyle/>
          <a:p>
            <a:pPr algn="ctr"/>
            <a:r>
              <a:rPr lang="ru-RU" altLang="ru-RU" b="1" u="sng"/>
              <a:t>Согласие на использование персональных данных</a:t>
            </a:r>
          </a:p>
          <a:p>
            <a:pPr algn="ctr"/>
            <a:r>
              <a:rPr lang="ru-RU" altLang="ru-RU" b="1" u="sng"/>
              <a:t>в отчетных документах службы медиации ОУ</a:t>
            </a:r>
            <a:endParaRPr lang="ru-RU" altLang="ru-RU" u="sng"/>
          </a:p>
          <a:p>
            <a:pPr algn="ctr"/>
            <a:endParaRPr lang="ru-RU" altLang="ru-RU"/>
          </a:p>
          <a:p>
            <a:endParaRPr lang="ru-RU" altLang="ru-RU"/>
          </a:p>
          <a:p>
            <a:endParaRPr lang="ru-RU" altLang="ru-RU"/>
          </a:p>
        </p:txBody>
      </p:sp>
      <p:graphicFrame>
        <p:nvGraphicFramePr>
          <p:cNvPr id="34834" name="Group 18">
            <a:extLst>
              <a:ext uri="{FF2B5EF4-FFF2-40B4-BE49-F238E27FC236}">
                <a16:creationId xmlns:a16="http://schemas.microsoft.com/office/drawing/2014/main" id="{96D69B2E-8445-40CB-A437-19BCDFBC09B7}"/>
              </a:ext>
            </a:extLst>
          </p:cNvPr>
          <p:cNvGraphicFramePr>
            <a:graphicFrameLocks noGrp="1"/>
          </p:cNvGraphicFramePr>
          <p:nvPr/>
        </p:nvGraphicFramePr>
        <p:xfrm>
          <a:off x="684213" y="1557338"/>
          <a:ext cx="7632700" cy="3024188"/>
        </p:xfrm>
        <a:graphic>
          <a:graphicData uri="http://schemas.openxmlformats.org/drawingml/2006/table">
            <a:tbl>
              <a:tblPr/>
              <a:tblGrid>
                <a:gridCol w="3816350">
                  <a:extLst>
                    <a:ext uri="{9D8B030D-6E8A-4147-A177-3AD203B41FA5}">
                      <a16:colId xmlns:a16="http://schemas.microsoft.com/office/drawing/2014/main" val="1607839153"/>
                    </a:ext>
                  </a:extLst>
                </a:gridCol>
                <a:gridCol w="3816350">
                  <a:extLst>
                    <a:ext uri="{9D8B030D-6E8A-4147-A177-3AD203B41FA5}">
                      <a16:colId xmlns:a16="http://schemas.microsoft.com/office/drawing/2014/main" val="3792148836"/>
                    </a:ext>
                  </a:extLst>
                </a:gridCol>
              </a:tblGrid>
              <a:tr h="2087563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На использование моих персональных данных в документах службы медиации(в объеме: фамилия, имя, отчество, краткое описание конфликтной ситуации):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Согласен(на) / Не согласен(на)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5975506"/>
                  </a:ext>
                </a:extLst>
              </a:tr>
              <a:tr h="936625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Соглашение в письменной форме  (передано на руки):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Да / Нет</a:t>
                      </a:r>
                    </a:p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8127542"/>
                  </a:ext>
                </a:extLst>
              </a:tr>
            </a:tbl>
          </a:graphicData>
        </a:graphic>
      </p:graphicFrame>
      <p:sp>
        <p:nvSpPr>
          <p:cNvPr id="34835" name="Rectangle 19">
            <a:extLst>
              <a:ext uri="{FF2B5EF4-FFF2-40B4-BE49-F238E27FC236}">
                <a16:creationId xmlns:a16="http://schemas.microsoft.com/office/drawing/2014/main" id="{AD3D0CDE-729F-492B-B02B-423D6FBE09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1425" y="5254625"/>
            <a:ext cx="45624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>
                <a:solidFill>
                  <a:srgbClr val="000000"/>
                </a:solidFill>
              </a:rPr>
              <a:t>Дата:</a:t>
            </a:r>
          </a:p>
          <a:p>
            <a:r>
              <a:rPr lang="ru-RU" altLang="ru-RU">
                <a:solidFill>
                  <a:srgbClr val="000000"/>
                </a:solidFill>
              </a:rPr>
              <a:t>Подпись: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>
            <a:extLst>
              <a:ext uri="{FF2B5EF4-FFF2-40B4-BE49-F238E27FC236}">
                <a16:creationId xmlns:a16="http://schemas.microsoft.com/office/drawing/2014/main" id="{B76C6707-4A07-41C4-B2DF-267A9CE547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549275"/>
            <a:ext cx="7843837" cy="5040313"/>
          </a:xfrm>
          <a:prstGeom prst="rect">
            <a:avLst/>
          </a:prstGeom>
          <a:solidFill>
            <a:srgbClr val="002060"/>
          </a:solidFill>
          <a:ln w="38160">
            <a:solidFill>
              <a:srgbClr val="FFFFFF"/>
            </a:solidFill>
            <a:miter lim="800000"/>
            <a:headEnd/>
            <a:tailEnd/>
          </a:ln>
          <a:effectLst>
            <a:outerShdw dist="74769" dir="938535" algn="ctr" rotWithShape="0">
              <a:srgbClr val="000000">
                <a:alpha val="38034"/>
              </a:srgbClr>
            </a:outerShdw>
          </a:effectLst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buClrTx/>
              <a:buFontTx/>
              <a:buChar char="•"/>
            </a:pPr>
            <a:endParaRPr lang="ru-RU" altLang="ru-RU" sz="28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anose="020F0502020204030204" pitchFamily="34" charset="0"/>
            </a:endParaRPr>
          </a:p>
          <a:p>
            <a:pPr algn="ctr">
              <a:buClrTx/>
              <a:buFontTx/>
              <a:buChar char="•"/>
            </a:pPr>
            <a:endParaRPr lang="ru-RU" altLang="ru-RU" sz="20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anose="020F0502020204030204" pitchFamily="34" charset="0"/>
            </a:endParaRPr>
          </a:p>
          <a:p>
            <a:pPr algn="ctr">
              <a:buClrTx/>
              <a:buFontTx/>
              <a:buChar char="•"/>
            </a:pPr>
            <a:r>
              <a:rPr lang="ru-RU" altLang="ru-RU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Положение о службе медиации в образовательном учреждении</a:t>
            </a:r>
          </a:p>
          <a:p>
            <a:pPr algn="ctr">
              <a:buClrTx/>
              <a:buFontTx/>
              <a:buChar char="•"/>
            </a:pPr>
            <a:r>
              <a:rPr lang="ru-RU" altLang="ru-RU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Приказ об организации школьной службы медиации</a:t>
            </a:r>
          </a:p>
          <a:p>
            <a:pPr algn="ctr">
              <a:buClrTx/>
              <a:buFontTx/>
              <a:buChar char="•"/>
            </a:pPr>
            <a:r>
              <a:rPr lang="ru-RU" altLang="ru-RU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Должностные инструкции кураторов школьной службы медиации</a:t>
            </a:r>
          </a:p>
          <a:p>
            <a:pPr algn="ctr">
              <a:buClrTx/>
              <a:buFontTx/>
              <a:buChar char="•"/>
            </a:pPr>
            <a:r>
              <a:rPr lang="ru-RU" altLang="ru-RU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Журнал регистрации случаев в службе медиации</a:t>
            </a:r>
          </a:p>
          <a:p>
            <a:pPr algn="ctr">
              <a:buClrTx/>
              <a:buFontTx/>
              <a:buChar char="•"/>
            </a:pPr>
            <a:r>
              <a:rPr lang="ru-RU" altLang="ru-RU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Карта случая службы медиации</a:t>
            </a:r>
          </a:p>
          <a:p>
            <a:pPr algn="ctr">
              <a:buClrTx/>
              <a:buFontTx/>
              <a:buChar char="•"/>
            </a:pPr>
            <a:r>
              <a:rPr lang="ru-RU" altLang="ru-RU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Согласие на использование персональных данных</a:t>
            </a:r>
          </a:p>
          <a:p>
            <a:pPr algn="ctr">
              <a:buClrTx/>
              <a:buFontTx/>
              <a:buChar char="•"/>
            </a:pPr>
            <a:r>
              <a:rPr lang="ru-RU" altLang="ru-RU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Бланк медиативного соглашения</a:t>
            </a:r>
          </a:p>
          <a:p>
            <a:pPr algn="ctr">
              <a:buClrTx/>
              <a:buFontTx/>
              <a:buChar char="•"/>
            </a:pPr>
            <a:r>
              <a:rPr lang="ru-RU" altLang="ru-RU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Отчёты о работе за прошлый год</a:t>
            </a:r>
          </a:p>
          <a:p>
            <a:pPr algn="ctr">
              <a:buClrTx/>
              <a:buFontTx/>
              <a:buChar char="•"/>
            </a:pPr>
            <a:r>
              <a:rPr lang="ru-RU" altLang="ru-RU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Программа мероприятий Ш</a:t>
            </a:r>
            <a:r>
              <a:rPr lang="en-US" altLang="ru-RU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C</a:t>
            </a:r>
            <a:r>
              <a:rPr lang="ru-RU" altLang="ru-RU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М на год</a:t>
            </a:r>
          </a:p>
          <a:p>
            <a:pPr algn="ctr">
              <a:buClrTx/>
              <a:buFontTx/>
              <a:buChar char="•"/>
            </a:pPr>
            <a:r>
              <a:rPr lang="ru-RU" altLang="ru-RU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Информационные материалы (для учащихся, родителей, педагогов)</a:t>
            </a:r>
          </a:p>
          <a:p>
            <a:pPr algn="ctr">
              <a:buClrTx/>
              <a:buFontTx/>
              <a:buChar char="•"/>
            </a:pPr>
            <a:r>
              <a:rPr lang="ru-RU" altLang="ru-RU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Протоколы собраний сотрудников школьной службы медиации </a:t>
            </a:r>
          </a:p>
          <a:p>
            <a:pPr algn="ctr">
              <a:buClrTx/>
              <a:buFontTx/>
              <a:buChar char="•"/>
            </a:pPr>
            <a:endParaRPr lang="ru-RU" altLang="ru-RU" sz="20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anose="020F0502020204030204" pitchFamily="34" charset="0"/>
            </a:endParaRPr>
          </a:p>
          <a:p>
            <a:pPr algn="ctr">
              <a:buClrTx/>
              <a:buFontTx/>
              <a:buNone/>
            </a:pPr>
            <a:endParaRPr lang="ru-RU" altLang="ru-RU" sz="20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anose="020F0502020204030204" pitchFamily="34" charset="0"/>
            </a:endParaRPr>
          </a:p>
          <a:p>
            <a:pPr algn="ctr">
              <a:buClrTx/>
              <a:buFontTx/>
              <a:buChar char="•"/>
            </a:pPr>
            <a:endParaRPr lang="ru-RU" altLang="ru-RU" sz="28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>
            <a:extLst>
              <a:ext uri="{FF2B5EF4-FFF2-40B4-BE49-F238E27FC236}">
                <a16:creationId xmlns:a16="http://schemas.microsoft.com/office/drawing/2014/main" id="{D85BFF16-A885-48CF-918C-A32BEF6CD21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209675"/>
          </a:xfrm>
          <a:solidFill>
            <a:srgbClr val="C00000"/>
          </a:solidFill>
          <a:ln w="38160" cap="flat">
            <a:solidFill>
              <a:srgbClr val="FFFFFF"/>
            </a:solidFill>
            <a:miter lim="800000"/>
            <a:headEnd/>
            <a:tailEnd/>
          </a:ln>
          <a:effectLst>
            <a:outerShdw dist="20160" dir="5400000" algn="ctr" rotWithShape="0">
              <a:srgbClr val="000000">
                <a:alpha val="38034"/>
              </a:srgbClr>
            </a:outerShdw>
          </a:effectLst>
        </p:spPr>
        <p:txBody>
          <a:bodyPr lIns="91440" tIns="45720" rIns="91440" bIns="45720"/>
          <a:lstStyle/>
          <a:p>
            <a:pPr eaLnBrk="1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r>
              <a:rPr lang="ru-RU" altLang="ru-RU" sz="28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АЛГОРИТМ ОРГАНИЗАЦИИ СЛУЖБЫ МЕДИАЦИИ В ОУ</a:t>
            </a:r>
          </a:p>
        </p:txBody>
      </p:sp>
      <p:sp>
        <p:nvSpPr>
          <p:cNvPr id="5122" name="Rectangle 2">
            <a:extLst>
              <a:ext uri="{FF2B5EF4-FFF2-40B4-BE49-F238E27FC236}">
                <a16:creationId xmlns:a16="http://schemas.microsoft.com/office/drawing/2014/main" id="{D38F64D6-DDF5-4A51-85CE-B562E65D077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50825" y="1773238"/>
            <a:ext cx="8642350" cy="4310062"/>
          </a:xfrm>
          <a:solidFill>
            <a:srgbClr val="002060">
              <a:alpha val="90999"/>
            </a:srgbClr>
          </a:solidFill>
          <a:ln/>
        </p:spPr>
        <p:txBody>
          <a:bodyPr/>
          <a:lstStyle/>
          <a:p>
            <a:pPr marL="457200" indent="-457200">
              <a:lnSpc>
                <a:spcPct val="80000"/>
              </a:lnSpc>
              <a:spcBef>
                <a:spcPts val="500"/>
              </a:spcBef>
              <a:buClrTx/>
              <a:buFontTx/>
              <a:buAutoNum type="arabicPeriod"/>
              <a:tabLst>
                <a:tab pos="339725" algn="l"/>
                <a:tab pos="444500" algn="l"/>
                <a:tab pos="893763" algn="l"/>
                <a:tab pos="1343025" algn="l"/>
                <a:tab pos="1792288" algn="l"/>
                <a:tab pos="2241550" algn="l"/>
                <a:tab pos="2690813" algn="l"/>
                <a:tab pos="3140075" algn="l"/>
                <a:tab pos="3589338" algn="l"/>
                <a:tab pos="4038600" algn="l"/>
                <a:tab pos="4487863" algn="l"/>
                <a:tab pos="4937125" algn="l"/>
                <a:tab pos="5386388" algn="l"/>
                <a:tab pos="5835650" algn="l"/>
                <a:tab pos="6284913" algn="l"/>
                <a:tab pos="6734175" algn="l"/>
                <a:tab pos="7183438" algn="l"/>
                <a:tab pos="7632700" algn="l"/>
                <a:tab pos="8081963" algn="l"/>
                <a:tab pos="8531225" algn="l"/>
                <a:tab pos="8980488" algn="l"/>
              </a:tabLst>
            </a:pPr>
            <a:r>
              <a:rPr lang="ru-RU" altLang="ru-RU" sz="1600" dirty="0">
                <a:solidFill>
                  <a:srgbClr val="FFFFFF"/>
                </a:solidFill>
                <a:latin typeface="Arial" panose="020B0604020202020204" pitchFamily="34" charset="0"/>
              </a:rPr>
              <a:t>Оформить приказ о назначении руководителя службы медиации и о персональном составе службы (4-5 взрослых)</a:t>
            </a:r>
          </a:p>
          <a:p>
            <a:pPr marL="457200" indent="-457200">
              <a:lnSpc>
                <a:spcPct val="80000"/>
              </a:lnSpc>
              <a:spcBef>
                <a:spcPts val="500"/>
              </a:spcBef>
              <a:buClrTx/>
              <a:buFontTx/>
              <a:buAutoNum type="arabicPeriod"/>
              <a:tabLst>
                <a:tab pos="339725" algn="l"/>
                <a:tab pos="444500" algn="l"/>
                <a:tab pos="893763" algn="l"/>
                <a:tab pos="1343025" algn="l"/>
                <a:tab pos="1792288" algn="l"/>
                <a:tab pos="2241550" algn="l"/>
                <a:tab pos="2690813" algn="l"/>
                <a:tab pos="3140075" algn="l"/>
                <a:tab pos="3589338" algn="l"/>
                <a:tab pos="4038600" algn="l"/>
                <a:tab pos="4487863" algn="l"/>
                <a:tab pos="4937125" algn="l"/>
                <a:tab pos="5386388" algn="l"/>
                <a:tab pos="5835650" algn="l"/>
                <a:tab pos="6284913" algn="l"/>
                <a:tab pos="6734175" algn="l"/>
                <a:tab pos="7183438" algn="l"/>
                <a:tab pos="7632700" algn="l"/>
                <a:tab pos="8081963" algn="l"/>
                <a:tab pos="8531225" algn="l"/>
                <a:tab pos="8980488" algn="l"/>
              </a:tabLst>
            </a:pPr>
            <a:r>
              <a:rPr lang="ru-RU" altLang="ru-RU" sz="1600" dirty="0">
                <a:solidFill>
                  <a:srgbClr val="FFFFFF"/>
                </a:solidFill>
                <a:latin typeface="Arial" panose="020B0604020202020204" pitchFamily="34" charset="0"/>
              </a:rPr>
              <a:t>Утвердить Положение о Службе медиации в ОУ</a:t>
            </a:r>
          </a:p>
          <a:p>
            <a:pPr marL="457200" indent="-457200">
              <a:lnSpc>
                <a:spcPct val="80000"/>
              </a:lnSpc>
              <a:spcBef>
                <a:spcPts val="500"/>
              </a:spcBef>
              <a:buClrTx/>
              <a:buFontTx/>
              <a:buAutoNum type="arabicPeriod"/>
              <a:tabLst>
                <a:tab pos="339725" algn="l"/>
                <a:tab pos="444500" algn="l"/>
                <a:tab pos="893763" algn="l"/>
                <a:tab pos="1343025" algn="l"/>
                <a:tab pos="1792288" algn="l"/>
                <a:tab pos="2241550" algn="l"/>
                <a:tab pos="2690813" algn="l"/>
                <a:tab pos="3140075" algn="l"/>
                <a:tab pos="3589338" algn="l"/>
                <a:tab pos="4038600" algn="l"/>
                <a:tab pos="4487863" algn="l"/>
                <a:tab pos="4937125" algn="l"/>
                <a:tab pos="5386388" algn="l"/>
                <a:tab pos="5835650" algn="l"/>
                <a:tab pos="6284913" algn="l"/>
                <a:tab pos="6734175" algn="l"/>
                <a:tab pos="7183438" algn="l"/>
                <a:tab pos="7632700" algn="l"/>
                <a:tab pos="8081963" algn="l"/>
                <a:tab pos="8531225" algn="l"/>
                <a:tab pos="8980488" algn="l"/>
              </a:tabLst>
            </a:pPr>
            <a:r>
              <a:rPr lang="ru-RU" altLang="ru-RU" sz="1600" dirty="0">
                <a:solidFill>
                  <a:srgbClr val="FFFFFF"/>
                </a:solidFill>
                <a:latin typeface="Arial" panose="020B0604020202020204" pitchFamily="34" charset="0"/>
              </a:rPr>
              <a:t>Провести собрание сотрудников службы, на котором: - ознакомить сотрудников с нормативной базой; - утвердить круг обязанностей её сотрудников; - утвердить форму отчётности (журнал), образец соглашения, планирование мероприятий в рамках Службы на год и т.п. Все решения собрания сотрудников Службы оформляются в протоколе; составляется список регистрации присутствующих на собрании.</a:t>
            </a:r>
          </a:p>
          <a:p>
            <a:pPr marL="457200" indent="-457200">
              <a:lnSpc>
                <a:spcPct val="80000"/>
              </a:lnSpc>
              <a:spcBef>
                <a:spcPts val="500"/>
              </a:spcBef>
              <a:buClrTx/>
              <a:buFontTx/>
              <a:buAutoNum type="arabicPeriod"/>
              <a:tabLst>
                <a:tab pos="339725" algn="l"/>
                <a:tab pos="444500" algn="l"/>
                <a:tab pos="893763" algn="l"/>
                <a:tab pos="1343025" algn="l"/>
                <a:tab pos="1792288" algn="l"/>
                <a:tab pos="2241550" algn="l"/>
                <a:tab pos="2690813" algn="l"/>
                <a:tab pos="3140075" algn="l"/>
                <a:tab pos="3589338" algn="l"/>
                <a:tab pos="4038600" algn="l"/>
                <a:tab pos="4487863" algn="l"/>
                <a:tab pos="4937125" algn="l"/>
                <a:tab pos="5386388" algn="l"/>
                <a:tab pos="5835650" algn="l"/>
                <a:tab pos="6284913" algn="l"/>
                <a:tab pos="6734175" algn="l"/>
                <a:tab pos="7183438" algn="l"/>
                <a:tab pos="7632700" algn="l"/>
                <a:tab pos="8081963" algn="l"/>
                <a:tab pos="8531225" algn="l"/>
                <a:tab pos="8980488" algn="l"/>
              </a:tabLst>
            </a:pPr>
            <a:r>
              <a:rPr lang="ru-RU" altLang="ru-RU" sz="1600" dirty="0">
                <a:solidFill>
                  <a:srgbClr val="FFFFFF"/>
                </a:solidFill>
                <a:latin typeface="Arial" panose="020B0604020202020204" pitchFamily="34" charset="0"/>
              </a:rPr>
              <a:t>Разместить на стендах и на сайте ОУ информацию о создании и возможностях школьной </a:t>
            </a:r>
            <a:r>
              <a:rPr lang="en-US" altLang="ru-RU" sz="1600" dirty="0">
                <a:solidFill>
                  <a:srgbClr val="FFFFFF"/>
                </a:solidFill>
                <a:latin typeface="Arial" panose="020B0604020202020204" pitchFamily="34" charset="0"/>
              </a:rPr>
              <a:t>c</a:t>
            </a:r>
            <a:r>
              <a:rPr lang="ru-RU" altLang="ru-RU" sz="1600" dirty="0" err="1">
                <a:solidFill>
                  <a:srgbClr val="FFFFFF"/>
                </a:solidFill>
                <a:latin typeface="Arial" panose="020B0604020202020204" pitchFamily="34" charset="0"/>
              </a:rPr>
              <a:t>лужбы</a:t>
            </a:r>
            <a:r>
              <a:rPr lang="ru-RU" altLang="ru-RU" sz="1600" dirty="0">
                <a:solidFill>
                  <a:srgbClr val="FFFFFF"/>
                </a:solidFill>
                <a:latin typeface="Arial" panose="020B0604020202020204" pitchFamily="34" charset="0"/>
              </a:rPr>
              <a:t> медиации (с контактами партнёров)</a:t>
            </a:r>
          </a:p>
          <a:p>
            <a:pPr marL="457200" indent="-457200">
              <a:lnSpc>
                <a:spcPct val="80000"/>
              </a:lnSpc>
              <a:spcBef>
                <a:spcPts val="500"/>
              </a:spcBef>
              <a:buClrTx/>
              <a:buFontTx/>
              <a:buAutoNum type="arabicPeriod"/>
              <a:tabLst>
                <a:tab pos="339725" algn="l"/>
                <a:tab pos="444500" algn="l"/>
                <a:tab pos="893763" algn="l"/>
                <a:tab pos="1343025" algn="l"/>
                <a:tab pos="1792288" algn="l"/>
                <a:tab pos="2241550" algn="l"/>
                <a:tab pos="2690813" algn="l"/>
                <a:tab pos="3140075" algn="l"/>
                <a:tab pos="3589338" algn="l"/>
                <a:tab pos="4038600" algn="l"/>
                <a:tab pos="4487863" algn="l"/>
                <a:tab pos="4937125" algn="l"/>
                <a:tab pos="5386388" algn="l"/>
                <a:tab pos="5835650" algn="l"/>
                <a:tab pos="6284913" algn="l"/>
                <a:tab pos="6734175" algn="l"/>
                <a:tab pos="7183438" algn="l"/>
                <a:tab pos="7632700" algn="l"/>
                <a:tab pos="8081963" algn="l"/>
                <a:tab pos="8531225" algn="l"/>
                <a:tab pos="8980488" algn="l"/>
              </a:tabLst>
            </a:pPr>
            <a:r>
              <a:rPr lang="ru-RU" altLang="ru-RU" sz="1600" dirty="0">
                <a:solidFill>
                  <a:srgbClr val="FFFFFF"/>
                </a:solidFill>
                <a:latin typeface="Arial" panose="020B0604020202020204" pitchFamily="34" charset="0"/>
              </a:rPr>
              <a:t>Выступить на педагогическом совете, общем родительском собрании и проинформировать о создании и возможностях Службы медиации</a:t>
            </a:r>
          </a:p>
          <a:p>
            <a:pPr marL="457200" indent="-457200">
              <a:lnSpc>
                <a:spcPct val="80000"/>
              </a:lnSpc>
              <a:spcBef>
                <a:spcPts val="500"/>
              </a:spcBef>
              <a:buClrTx/>
              <a:buFontTx/>
              <a:buAutoNum type="arabicPeriod"/>
              <a:tabLst>
                <a:tab pos="339725" algn="l"/>
                <a:tab pos="444500" algn="l"/>
                <a:tab pos="893763" algn="l"/>
                <a:tab pos="1343025" algn="l"/>
                <a:tab pos="1792288" algn="l"/>
                <a:tab pos="2241550" algn="l"/>
                <a:tab pos="2690813" algn="l"/>
                <a:tab pos="3140075" algn="l"/>
                <a:tab pos="3589338" algn="l"/>
                <a:tab pos="4038600" algn="l"/>
                <a:tab pos="4487863" algn="l"/>
                <a:tab pos="4937125" algn="l"/>
                <a:tab pos="5386388" algn="l"/>
                <a:tab pos="5835650" algn="l"/>
                <a:tab pos="6284913" algn="l"/>
                <a:tab pos="6734175" algn="l"/>
                <a:tab pos="7183438" algn="l"/>
                <a:tab pos="7632700" algn="l"/>
                <a:tab pos="8081963" algn="l"/>
                <a:tab pos="8531225" algn="l"/>
                <a:tab pos="8980488" algn="l"/>
              </a:tabLst>
            </a:pPr>
            <a:r>
              <a:rPr lang="ru-RU" altLang="ru-RU" sz="1600" dirty="0">
                <a:solidFill>
                  <a:srgbClr val="FFFFFF"/>
                </a:solidFill>
                <a:latin typeface="Arial" panose="020B0604020202020204" pitchFamily="34" charset="0"/>
              </a:rPr>
              <a:t>Провести классные часы и проинформировать учащихся о создании и возможностях Службы медиации, о перспективах обучения медиации, провести мониторинг заинтересованности учащихся в участии в работе Службы </a:t>
            </a:r>
          </a:p>
          <a:p>
            <a:pPr marL="457200" indent="-457200">
              <a:lnSpc>
                <a:spcPct val="80000"/>
              </a:lnSpc>
              <a:spcBef>
                <a:spcPts val="500"/>
              </a:spcBef>
              <a:buClrTx/>
              <a:buFontTx/>
              <a:buAutoNum type="arabicPeriod"/>
              <a:tabLst>
                <a:tab pos="339725" algn="l"/>
                <a:tab pos="444500" algn="l"/>
                <a:tab pos="893763" algn="l"/>
                <a:tab pos="1343025" algn="l"/>
                <a:tab pos="1792288" algn="l"/>
                <a:tab pos="2241550" algn="l"/>
                <a:tab pos="2690813" algn="l"/>
                <a:tab pos="3140075" algn="l"/>
                <a:tab pos="3589338" algn="l"/>
                <a:tab pos="4038600" algn="l"/>
                <a:tab pos="4487863" algn="l"/>
                <a:tab pos="4937125" algn="l"/>
                <a:tab pos="5386388" algn="l"/>
                <a:tab pos="5835650" algn="l"/>
                <a:tab pos="6284913" algn="l"/>
                <a:tab pos="6734175" algn="l"/>
                <a:tab pos="7183438" algn="l"/>
                <a:tab pos="7632700" algn="l"/>
                <a:tab pos="8081963" algn="l"/>
                <a:tab pos="8531225" algn="l"/>
                <a:tab pos="8980488" algn="l"/>
              </a:tabLst>
            </a:pPr>
            <a:r>
              <a:rPr lang="ru-RU" altLang="ru-RU" sz="1600" dirty="0">
                <a:solidFill>
                  <a:srgbClr val="FFFFFF"/>
                </a:solidFill>
                <a:latin typeface="Arial" panose="020B0604020202020204" pitchFamily="34" charset="0"/>
              </a:rPr>
              <a:t>Собрания сотрудников Службы медиации проводятся в соответствии с планированием на год (рекомендуется запланировать собрания в конце каждого полугодия для подведения итогов, представления отчётов в ОО)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marL="457200" indent="-457200">
              <a:lnSpc>
                <a:spcPct val="80000"/>
              </a:lnSpc>
              <a:spcBef>
                <a:spcPts val="500"/>
              </a:spcBef>
              <a:buClrTx/>
              <a:buFontTx/>
              <a:buAutoNum type="arabicPeriod"/>
              <a:tabLst>
                <a:tab pos="339725" algn="l"/>
                <a:tab pos="444500" algn="l"/>
                <a:tab pos="893763" algn="l"/>
                <a:tab pos="1343025" algn="l"/>
                <a:tab pos="1792288" algn="l"/>
                <a:tab pos="2241550" algn="l"/>
                <a:tab pos="2690813" algn="l"/>
                <a:tab pos="3140075" algn="l"/>
                <a:tab pos="3589338" algn="l"/>
                <a:tab pos="4038600" algn="l"/>
                <a:tab pos="4487863" algn="l"/>
                <a:tab pos="4937125" algn="l"/>
                <a:tab pos="5386388" algn="l"/>
                <a:tab pos="5835650" algn="l"/>
                <a:tab pos="6284913" algn="l"/>
                <a:tab pos="6734175" algn="l"/>
                <a:tab pos="7183438" algn="l"/>
                <a:tab pos="7632700" algn="l"/>
                <a:tab pos="8081963" algn="l"/>
                <a:tab pos="8531225" algn="l"/>
                <a:tab pos="8980488" algn="l"/>
              </a:tabLst>
            </a:pPr>
            <a:endParaRPr lang="ru-RU" altLang="ru-RU" sz="16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>
            <a:extLst>
              <a:ext uri="{FF2B5EF4-FFF2-40B4-BE49-F238E27FC236}">
                <a16:creationId xmlns:a16="http://schemas.microsoft.com/office/drawing/2014/main" id="{775F65C7-4562-4593-ADBA-388A07D4982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solidFill>
            <a:srgbClr val="C00000"/>
          </a:solidFill>
          <a:ln w="38160" cap="flat">
            <a:solidFill>
              <a:srgbClr val="FFFFFF"/>
            </a:solidFill>
            <a:miter lim="800000"/>
            <a:headEnd/>
            <a:tailEnd/>
          </a:ln>
          <a:effectLst>
            <a:outerShdw dist="20160" dir="5400000" algn="ctr" rotWithShape="0">
              <a:srgbClr val="000000">
                <a:alpha val="38034"/>
              </a:srgbClr>
            </a:outerShdw>
          </a:effectLst>
        </p:spPr>
        <p:txBody>
          <a:bodyPr lIns="91440" tIns="45720" rIns="91440" bIns="45720"/>
          <a:lstStyle/>
          <a:p>
            <a:pPr eaLnBrk="1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>
                <a:solidFill>
                  <a:srgbClr val="FFFFFF"/>
                </a:solidFill>
                <a:latin typeface="Arial" panose="020B0604020202020204" pitchFamily="34" charset="0"/>
              </a:rPr>
              <a:t> ЖУРНАЛ РЕГИСТРАЦИИ СЛУЧАЕВ</a:t>
            </a:r>
            <a:endParaRPr lang="ru-RU" altLang="ru-RU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6149" name="Rectangle 5">
            <a:extLst>
              <a:ext uri="{FF2B5EF4-FFF2-40B4-BE49-F238E27FC236}">
                <a16:creationId xmlns:a16="http://schemas.microsoft.com/office/drawing/2014/main" id="{93738B19-D2C2-4603-9215-784EF69E6B2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chemeClr val="accent3"/>
          </a:solidFill>
        </p:spPr>
        <p:txBody>
          <a:bodyPr/>
          <a:lstStyle/>
          <a:p>
            <a:pPr algn="ctr"/>
            <a:r>
              <a:rPr lang="ru-RU" altLang="ru-RU" dirty="0"/>
              <a:t>ГБОУ СОШ № </a:t>
            </a:r>
            <a:r>
              <a:rPr lang="en-US" altLang="ru-RU" dirty="0"/>
              <a:t>________</a:t>
            </a:r>
            <a:endParaRPr lang="ru-RU" altLang="ru-RU" b="1" dirty="0"/>
          </a:p>
          <a:p>
            <a:pPr algn="ctr"/>
            <a:endParaRPr lang="en-US" altLang="ru-RU" b="1" dirty="0"/>
          </a:p>
          <a:p>
            <a:pPr algn="ctr"/>
            <a:endParaRPr lang="en-US" altLang="ru-RU" b="1" dirty="0"/>
          </a:p>
          <a:p>
            <a:pPr algn="ctr"/>
            <a:r>
              <a:rPr lang="ru-RU" altLang="ru-RU" b="1" dirty="0"/>
              <a:t>Журнал регистрации случаев </a:t>
            </a:r>
          </a:p>
          <a:p>
            <a:pPr algn="ctr"/>
            <a:r>
              <a:rPr lang="ru-RU" altLang="ru-RU" b="1" dirty="0"/>
              <a:t>школьной службы медиации</a:t>
            </a:r>
            <a:endParaRPr lang="ru-RU" altLang="ru-RU" dirty="0"/>
          </a:p>
          <a:p>
            <a:pPr algn="r"/>
            <a:endParaRPr lang="en-US" altLang="ru-RU" dirty="0"/>
          </a:p>
          <a:p>
            <a:pPr algn="r"/>
            <a:endParaRPr lang="en-US" altLang="ru-RU" dirty="0"/>
          </a:p>
          <a:p>
            <a:pPr algn="r"/>
            <a:r>
              <a:rPr lang="ru-RU" altLang="ru-RU" dirty="0"/>
              <a:t>Начат:_______________</a:t>
            </a:r>
          </a:p>
          <a:p>
            <a:pPr algn="r"/>
            <a:r>
              <a:rPr lang="ru-RU" altLang="ru-RU" dirty="0"/>
              <a:t>Закончен:____________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>
            <a:extLst>
              <a:ext uri="{FF2B5EF4-FFF2-40B4-BE49-F238E27FC236}">
                <a16:creationId xmlns:a16="http://schemas.microsoft.com/office/drawing/2014/main" id="{E748B776-B155-45C8-895D-AD722BCAB0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128588"/>
            <a:ext cx="8226425" cy="779462"/>
          </a:xfrm>
          <a:solidFill>
            <a:srgbClr val="C00000"/>
          </a:solidFill>
        </p:spPr>
        <p:txBody>
          <a:bodyPr/>
          <a:lstStyle/>
          <a:p>
            <a:r>
              <a:rPr lang="ru-RU" altLang="ru-RU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ЖУРНАЛ РЕГИСТРАЦИИ СЛУЧАЕВ</a:t>
            </a:r>
          </a:p>
        </p:txBody>
      </p:sp>
      <p:graphicFrame>
        <p:nvGraphicFramePr>
          <p:cNvPr id="7339" name="Group 171">
            <a:extLst>
              <a:ext uri="{FF2B5EF4-FFF2-40B4-BE49-F238E27FC236}">
                <a16:creationId xmlns:a16="http://schemas.microsoft.com/office/drawing/2014/main" id="{52DA67F5-AC10-4DC9-BAF0-651321234FA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7623382"/>
              </p:ext>
            </p:extLst>
          </p:nvPr>
        </p:nvGraphicFramePr>
        <p:xfrm>
          <a:off x="457200" y="1052513"/>
          <a:ext cx="8212138" cy="5589589"/>
        </p:xfrm>
        <a:graphic>
          <a:graphicData uri="http://schemas.openxmlformats.org/drawingml/2006/table">
            <a:tbl>
              <a:tblPr/>
              <a:tblGrid>
                <a:gridCol w="346075">
                  <a:extLst>
                    <a:ext uri="{9D8B030D-6E8A-4147-A177-3AD203B41FA5}">
                      <a16:colId xmlns:a16="http://schemas.microsoft.com/office/drawing/2014/main" val="1043301259"/>
                    </a:ext>
                  </a:extLst>
                </a:gridCol>
                <a:gridCol w="538163">
                  <a:extLst>
                    <a:ext uri="{9D8B030D-6E8A-4147-A177-3AD203B41FA5}">
                      <a16:colId xmlns:a16="http://schemas.microsoft.com/office/drawing/2014/main" val="3851664492"/>
                    </a:ext>
                  </a:extLst>
                </a:gridCol>
                <a:gridCol w="722312">
                  <a:extLst>
                    <a:ext uri="{9D8B030D-6E8A-4147-A177-3AD203B41FA5}">
                      <a16:colId xmlns:a16="http://schemas.microsoft.com/office/drawing/2014/main" val="603147128"/>
                    </a:ext>
                  </a:extLst>
                </a:gridCol>
                <a:gridCol w="708025">
                  <a:extLst>
                    <a:ext uri="{9D8B030D-6E8A-4147-A177-3AD203B41FA5}">
                      <a16:colId xmlns:a16="http://schemas.microsoft.com/office/drawing/2014/main" val="2231578806"/>
                    </a:ext>
                  </a:extLst>
                </a:gridCol>
                <a:gridCol w="792163">
                  <a:extLst>
                    <a:ext uri="{9D8B030D-6E8A-4147-A177-3AD203B41FA5}">
                      <a16:colId xmlns:a16="http://schemas.microsoft.com/office/drawing/2014/main" val="743728596"/>
                    </a:ext>
                  </a:extLst>
                </a:gridCol>
                <a:gridCol w="936625">
                  <a:extLst>
                    <a:ext uri="{9D8B030D-6E8A-4147-A177-3AD203B41FA5}">
                      <a16:colId xmlns:a16="http://schemas.microsoft.com/office/drawing/2014/main" val="35358953"/>
                    </a:ext>
                  </a:extLst>
                </a:gridCol>
                <a:gridCol w="792162">
                  <a:extLst>
                    <a:ext uri="{9D8B030D-6E8A-4147-A177-3AD203B41FA5}">
                      <a16:colId xmlns:a16="http://schemas.microsoft.com/office/drawing/2014/main" val="1526437181"/>
                    </a:ext>
                  </a:extLst>
                </a:gridCol>
                <a:gridCol w="915988">
                  <a:extLst>
                    <a:ext uri="{9D8B030D-6E8A-4147-A177-3AD203B41FA5}">
                      <a16:colId xmlns:a16="http://schemas.microsoft.com/office/drawing/2014/main" val="2093081467"/>
                    </a:ext>
                  </a:extLst>
                </a:gridCol>
                <a:gridCol w="1243012">
                  <a:extLst>
                    <a:ext uri="{9D8B030D-6E8A-4147-A177-3AD203B41FA5}">
                      <a16:colId xmlns:a16="http://schemas.microsoft.com/office/drawing/2014/main" val="2594696956"/>
                    </a:ext>
                  </a:extLst>
                </a:gridCol>
                <a:gridCol w="1217613">
                  <a:extLst>
                    <a:ext uri="{9D8B030D-6E8A-4147-A177-3AD203B41FA5}">
                      <a16:colId xmlns:a16="http://schemas.microsoft.com/office/drawing/2014/main" val="3525969335"/>
                    </a:ext>
                  </a:extLst>
                </a:gridCol>
              </a:tblGrid>
              <a:tr h="717550">
                <a:tc rowSpan="2"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№ п/п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Код случая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Медиа-</a:t>
                      </a:r>
                    </a:p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тор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Кол-во встреч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Результат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Примечания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5942786"/>
                  </a:ext>
                </a:extLst>
              </a:tr>
              <a:tr h="12890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Письменное соглашение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Устное </a:t>
                      </a:r>
                    </a:p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соглаше-ние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Стороны не </a:t>
                      </a:r>
                    </a:p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пришли к </a:t>
                      </a:r>
                    </a:p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соглаше-</a:t>
                      </a:r>
                    </a:p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нию</a:t>
                      </a:r>
                      <a:r>
                        <a:rPr kumimoji="0" lang="ru-RU" alt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Передан в </a:t>
                      </a:r>
                    </a:p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другую организацию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2305657"/>
                  </a:ext>
                </a:extLst>
              </a:tr>
              <a:tr h="717550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9458255"/>
                  </a:ext>
                </a:extLst>
              </a:tr>
              <a:tr h="715963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8965426"/>
                  </a:ext>
                </a:extLst>
              </a:tr>
              <a:tr h="715963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7069710"/>
                  </a:ext>
                </a:extLst>
              </a:tr>
              <a:tr h="715963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7219812"/>
                  </a:ext>
                </a:extLst>
              </a:tr>
              <a:tr h="717550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8428111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404185AB-E5BC-48F3-ACE2-545DD5D50E6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solidFill>
            <a:srgbClr val="C00000"/>
          </a:solidFill>
          <a:ln w="38227" cap="flat">
            <a:solidFill>
              <a:srgbClr val="FFFFFF"/>
            </a:solidFill>
            <a:miter lim="800000"/>
            <a:headEnd/>
            <a:tailEnd/>
          </a:ln>
          <a:effectLst>
            <a:outerShdw dist="20160" dir="5400000" algn="ctr" rotWithShape="0">
              <a:srgbClr val="000000">
                <a:alpha val="38034"/>
              </a:srgbClr>
            </a:outerShdw>
          </a:effectLst>
        </p:spPr>
        <p:txBody>
          <a:bodyPr lIns="91440" tIns="45720" rIns="91440" bIns="45720"/>
          <a:lstStyle/>
          <a:p>
            <a:pPr eaLnBrk="1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Приложение</a:t>
            </a:r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DBB3983C-50D3-4AB8-854B-F7DABF3D5E0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31800" y="1728788"/>
            <a:ext cx="8388350" cy="4894262"/>
          </a:xfrm>
          <a:solidFill>
            <a:srgbClr val="002060">
              <a:alpha val="90999"/>
            </a:srgbClr>
          </a:solidFill>
          <a:ln/>
        </p:spPr>
        <p:txBody>
          <a:bodyPr/>
          <a:lstStyle/>
          <a:p>
            <a:pPr marL="458788" indent="-457200">
              <a:lnSpc>
                <a:spcPct val="80000"/>
              </a:lnSpc>
              <a:tabLst>
                <a:tab pos="323850" algn="l"/>
                <a:tab pos="428625" algn="l"/>
                <a:tab pos="877888" algn="l"/>
                <a:tab pos="1327150" algn="l"/>
                <a:tab pos="1776413" algn="l"/>
                <a:tab pos="2225675" algn="l"/>
                <a:tab pos="2674938" algn="l"/>
                <a:tab pos="3124200" algn="l"/>
                <a:tab pos="3573463" algn="l"/>
                <a:tab pos="4022725" algn="l"/>
                <a:tab pos="4471988" algn="l"/>
                <a:tab pos="4921250" algn="l"/>
                <a:tab pos="5370513" algn="l"/>
                <a:tab pos="5819775" algn="l"/>
                <a:tab pos="6269038" algn="l"/>
                <a:tab pos="6718300" algn="l"/>
                <a:tab pos="7167563" algn="l"/>
                <a:tab pos="7616825" algn="l"/>
                <a:tab pos="8066088" algn="l"/>
                <a:tab pos="8515350" algn="l"/>
                <a:tab pos="8964613" algn="l"/>
              </a:tabLst>
            </a:pPr>
            <a:r>
              <a:rPr lang="ru-RU" altLang="ru-RU" sz="1400" u="sng" dirty="0">
                <a:solidFill>
                  <a:schemeClr val="bg1"/>
                </a:solidFill>
              </a:rPr>
              <a:t>Виды случаев по составу участников:</a:t>
            </a:r>
          </a:p>
          <a:p>
            <a:pPr marL="458788" indent="-457200">
              <a:lnSpc>
                <a:spcPct val="80000"/>
              </a:lnSpc>
              <a:tabLst>
                <a:tab pos="323850" algn="l"/>
                <a:tab pos="428625" algn="l"/>
                <a:tab pos="877888" algn="l"/>
                <a:tab pos="1327150" algn="l"/>
                <a:tab pos="1776413" algn="l"/>
                <a:tab pos="2225675" algn="l"/>
                <a:tab pos="2674938" algn="l"/>
                <a:tab pos="3124200" algn="l"/>
                <a:tab pos="3573463" algn="l"/>
                <a:tab pos="4022725" algn="l"/>
                <a:tab pos="4471988" algn="l"/>
                <a:tab pos="4921250" algn="l"/>
                <a:tab pos="5370513" algn="l"/>
                <a:tab pos="5819775" algn="l"/>
                <a:tab pos="6269038" algn="l"/>
                <a:tab pos="6718300" algn="l"/>
                <a:tab pos="7167563" algn="l"/>
                <a:tab pos="7616825" algn="l"/>
                <a:tab pos="8066088" algn="l"/>
                <a:tab pos="8515350" algn="l"/>
                <a:tab pos="8964613" algn="l"/>
              </a:tabLst>
            </a:pPr>
            <a:r>
              <a:rPr lang="ru-RU" altLang="ru-RU" sz="1400" dirty="0">
                <a:solidFill>
                  <a:schemeClr val="bg1"/>
                </a:solidFill>
              </a:rPr>
              <a:t>Учитель-ученик </a:t>
            </a:r>
          </a:p>
          <a:p>
            <a:pPr marL="458788" indent="-457200">
              <a:lnSpc>
                <a:spcPct val="80000"/>
              </a:lnSpc>
              <a:tabLst>
                <a:tab pos="323850" algn="l"/>
                <a:tab pos="428625" algn="l"/>
                <a:tab pos="877888" algn="l"/>
                <a:tab pos="1327150" algn="l"/>
                <a:tab pos="1776413" algn="l"/>
                <a:tab pos="2225675" algn="l"/>
                <a:tab pos="2674938" algn="l"/>
                <a:tab pos="3124200" algn="l"/>
                <a:tab pos="3573463" algn="l"/>
                <a:tab pos="4022725" algn="l"/>
                <a:tab pos="4471988" algn="l"/>
                <a:tab pos="4921250" algn="l"/>
                <a:tab pos="5370513" algn="l"/>
                <a:tab pos="5819775" algn="l"/>
                <a:tab pos="6269038" algn="l"/>
                <a:tab pos="6718300" algn="l"/>
                <a:tab pos="7167563" algn="l"/>
                <a:tab pos="7616825" algn="l"/>
                <a:tab pos="8066088" algn="l"/>
                <a:tab pos="8515350" algn="l"/>
                <a:tab pos="8964613" algn="l"/>
              </a:tabLst>
            </a:pPr>
            <a:r>
              <a:rPr lang="ru-RU" altLang="ru-RU" sz="1400" dirty="0">
                <a:solidFill>
                  <a:schemeClr val="bg1"/>
                </a:solidFill>
              </a:rPr>
              <a:t>Учитель-родитель</a:t>
            </a:r>
          </a:p>
          <a:p>
            <a:pPr marL="458788" indent="-457200">
              <a:lnSpc>
                <a:spcPct val="80000"/>
              </a:lnSpc>
              <a:tabLst>
                <a:tab pos="323850" algn="l"/>
                <a:tab pos="428625" algn="l"/>
                <a:tab pos="877888" algn="l"/>
                <a:tab pos="1327150" algn="l"/>
                <a:tab pos="1776413" algn="l"/>
                <a:tab pos="2225675" algn="l"/>
                <a:tab pos="2674938" algn="l"/>
                <a:tab pos="3124200" algn="l"/>
                <a:tab pos="3573463" algn="l"/>
                <a:tab pos="4022725" algn="l"/>
                <a:tab pos="4471988" algn="l"/>
                <a:tab pos="4921250" algn="l"/>
                <a:tab pos="5370513" algn="l"/>
                <a:tab pos="5819775" algn="l"/>
                <a:tab pos="6269038" algn="l"/>
                <a:tab pos="6718300" algn="l"/>
                <a:tab pos="7167563" algn="l"/>
                <a:tab pos="7616825" algn="l"/>
                <a:tab pos="8066088" algn="l"/>
                <a:tab pos="8515350" algn="l"/>
                <a:tab pos="8964613" algn="l"/>
              </a:tabLst>
            </a:pPr>
            <a:r>
              <a:rPr lang="ru-RU" altLang="ru-RU" sz="1400" dirty="0">
                <a:solidFill>
                  <a:schemeClr val="bg1"/>
                </a:solidFill>
              </a:rPr>
              <a:t>Учитель-учитель</a:t>
            </a:r>
          </a:p>
          <a:p>
            <a:pPr marL="458788" indent="-457200">
              <a:lnSpc>
                <a:spcPct val="80000"/>
              </a:lnSpc>
              <a:tabLst>
                <a:tab pos="323850" algn="l"/>
                <a:tab pos="428625" algn="l"/>
                <a:tab pos="877888" algn="l"/>
                <a:tab pos="1327150" algn="l"/>
                <a:tab pos="1776413" algn="l"/>
                <a:tab pos="2225675" algn="l"/>
                <a:tab pos="2674938" algn="l"/>
                <a:tab pos="3124200" algn="l"/>
                <a:tab pos="3573463" algn="l"/>
                <a:tab pos="4022725" algn="l"/>
                <a:tab pos="4471988" algn="l"/>
                <a:tab pos="4921250" algn="l"/>
                <a:tab pos="5370513" algn="l"/>
                <a:tab pos="5819775" algn="l"/>
                <a:tab pos="6269038" algn="l"/>
                <a:tab pos="6718300" algn="l"/>
                <a:tab pos="7167563" algn="l"/>
                <a:tab pos="7616825" algn="l"/>
                <a:tab pos="8066088" algn="l"/>
                <a:tab pos="8515350" algn="l"/>
                <a:tab pos="8964613" algn="l"/>
              </a:tabLst>
            </a:pPr>
            <a:r>
              <a:rPr lang="ru-RU" altLang="ru-RU" sz="1400" dirty="0">
                <a:solidFill>
                  <a:schemeClr val="bg1"/>
                </a:solidFill>
              </a:rPr>
              <a:t>Учитель-администрация</a:t>
            </a:r>
          </a:p>
          <a:p>
            <a:pPr marL="458788" indent="-457200">
              <a:lnSpc>
                <a:spcPct val="80000"/>
              </a:lnSpc>
              <a:tabLst>
                <a:tab pos="323850" algn="l"/>
                <a:tab pos="428625" algn="l"/>
                <a:tab pos="877888" algn="l"/>
                <a:tab pos="1327150" algn="l"/>
                <a:tab pos="1776413" algn="l"/>
                <a:tab pos="2225675" algn="l"/>
                <a:tab pos="2674938" algn="l"/>
                <a:tab pos="3124200" algn="l"/>
                <a:tab pos="3573463" algn="l"/>
                <a:tab pos="4022725" algn="l"/>
                <a:tab pos="4471988" algn="l"/>
                <a:tab pos="4921250" algn="l"/>
                <a:tab pos="5370513" algn="l"/>
                <a:tab pos="5819775" algn="l"/>
                <a:tab pos="6269038" algn="l"/>
                <a:tab pos="6718300" algn="l"/>
                <a:tab pos="7167563" algn="l"/>
                <a:tab pos="7616825" algn="l"/>
                <a:tab pos="8066088" algn="l"/>
                <a:tab pos="8515350" algn="l"/>
                <a:tab pos="8964613" algn="l"/>
              </a:tabLst>
            </a:pPr>
            <a:r>
              <a:rPr lang="ru-RU" altLang="ru-RU" sz="1400" dirty="0">
                <a:solidFill>
                  <a:schemeClr val="bg1"/>
                </a:solidFill>
              </a:rPr>
              <a:t>Ученик-ученик </a:t>
            </a:r>
          </a:p>
          <a:p>
            <a:pPr marL="458788" indent="-457200">
              <a:lnSpc>
                <a:spcPct val="80000"/>
              </a:lnSpc>
              <a:tabLst>
                <a:tab pos="323850" algn="l"/>
                <a:tab pos="428625" algn="l"/>
                <a:tab pos="877888" algn="l"/>
                <a:tab pos="1327150" algn="l"/>
                <a:tab pos="1776413" algn="l"/>
                <a:tab pos="2225675" algn="l"/>
                <a:tab pos="2674938" algn="l"/>
                <a:tab pos="3124200" algn="l"/>
                <a:tab pos="3573463" algn="l"/>
                <a:tab pos="4022725" algn="l"/>
                <a:tab pos="4471988" algn="l"/>
                <a:tab pos="4921250" algn="l"/>
                <a:tab pos="5370513" algn="l"/>
                <a:tab pos="5819775" algn="l"/>
                <a:tab pos="6269038" algn="l"/>
                <a:tab pos="6718300" algn="l"/>
                <a:tab pos="7167563" algn="l"/>
                <a:tab pos="7616825" algn="l"/>
                <a:tab pos="8066088" algn="l"/>
                <a:tab pos="8515350" algn="l"/>
                <a:tab pos="8964613" algn="l"/>
              </a:tabLst>
            </a:pPr>
            <a:r>
              <a:rPr lang="ru-RU" altLang="ru-RU" sz="1400" dirty="0">
                <a:solidFill>
                  <a:schemeClr val="bg1"/>
                </a:solidFill>
              </a:rPr>
              <a:t>Ученик-родитель</a:t>
            </a:r>
          </a:p>
          <a:p>
            <a:pPr marL="458788" indent="-457200">
              <a:lnSpc>
                <a:spcPct val="80000"/>
              </a:lnSpc>
              <a:tabLst>
                <a:tab pos="323850" algn="l"/>
                <a:tab pos="428625" algn="l"/>
                <a:tab pos="877888" algn="l"/>
                <a:tab pos="1327150" algn="l"/>
                <a:tab pos="1776413" algn="l"/>
                <a:tab pos="2225675" algn="l"/>
                <a:tab pos="2674938" algn="l"/>
                <a:tab pos="3124200" algn="l"/>
                <a:tab pos="3573463" algn="l"/>
                <a:tab pos="4022725" algn="l"/>
                <a:tab pos="4471988" algn="l"/>
                <a:tab pos="4921250" algn="l"/>
                <a:tab pos="5370513" algn="l"/>
                <a:tab pos="5819775" algn="l"/>
                <a:tab pos="6269038" algn="l"/>
                <a:tab pos="6718300" algn="l"/>
                <a:tab pos="7167563" algn="l"/>
                <a:tab pos="7616825" algn="l"/>
                <a:tab pos="8066088" algn="l"/>
                <a:tab pos="8515350" algn="l"/>
                <a:tab pos="8964613" algn="l"/>
              </a:tabLst>
            </a:pPr>
            <a:r>
              <a:rPr lang="ru-RU" altLang="ru-RU" sz="1400" dirty="0">
                <a:solidFill>
                  <a:schemeClr val="bg1"/>
                </a:solidFill>
              </a:rPr>
              <a:t>Родитель-администрация</a:t>
            </a:r>
          </a:p>
          <a:p>
            <a:pPr marL="458788" indent="-457200">
              <a:lnSpc>
                <a:spcPct val="80000"/>
              </a:lnSpc>
              <a:tabLst>
                <a:tab pos="323850" algn="l"/>
                <a:tab pos="428625" algn="l"/>
                <a:tab pos="877888" algn="l"/>
                <a:tab pos="1327150" algn="l"/>
                <a:tab pos="1776413" algn="l"/>
                <a:tab pos="2225675" algn="l"/>
                <a:tab pos="2674938" algn="l"/>
                <a:tab pos="3124200" algn="l"/>
                <a:tab pos="3573463" algn="l"/>
                <a:tab pos="4022725" algn="l"/>
                <a:tab pos="4471988" algn="l"/>
                <a:tab pos="4921250" algn="l"/>
                <a:tab pos="5370513" algn="l"/>
                <a:tab pos="5819775" algn="l"/>
                <a:tab pos="6269038" algn="l"/>
                <a:tab pos="6718300" algn="l"/>
                <a:tab pos="7167563" algn="l"/>
                <a:tab pos="7616825" algn="l"/>
                <a:tab pos="8066088" algn="l"/>
                <a:tab pos="8515350" algn="l"/>
                <a:tab pos="8964613" algn="l"/>
              </a:tabLst>
            </a:pPr>
            <a:r>
              <a:rPr lang="ru-RU" altLang="ru-RU" sz="1400" u="sng" dirty="0">
                <a:solidFill>
                  <a:schemeClr val="bg1"/>
                </a:solidFill>
              </a:rPr>
              <a:t>Коды участников:</a:t>
            </a:r>
          </a:p>
          <a:p>
            <a:pPr marL="458788" indent="-457200">
              <a:lnSpc>
                <a:spcPct val="80000"/>
              </a:lnSpc>
              <a:tabLst>
                <a:tab pos="323850" algn="l"/>
                <a:tab pos="428625" algn="l"/>
                <a:tab pos="877888" algn="l"/>
                <a:tab pos="1327150" algn="l"/>
                <a:tab pos="1776413" algn="l"/>
                <a:tab pos="2225675" algn="l"/>
                <a:tab pos="2674938" algn="l"/>
                <a:tab pos="3124200" algn="l"/>
                <a:tab pos="3573463" algn="l"/>
                <a:tab pos="4022725" algn="l"/>
                <a:tab pos="4471988" algn="l"/>
                <a:tab pos="4921250" algn="l"/>
                <a:tab pos="5370513" algn="l"/>
                <a:tab pos="5819775" algn="l"/>
                <a:tab pos="6269038" algn="l"/>
                <a:tab pos="6718300" algn="l"/>
                <a:tab pos="7167563" algn="l"/>
                <a:tab pos="7616825" algn="l"/>
                <a:tab pos="8066088" algn="l"/>
                <a:tab pos="8515350" algn="l"/>
                <a:tab pos="8964613" algn="l"/>
              </a:tabLst>
            </a:pPr>
            <a:r>
              <a:rPr lang="ru-RU" altLang="ru-RU" sz="1400" dirty="0">
                <a:solidFill>
                  <a:schemeClr val="bg1"/>
                </a:solidFill>
              </a:rPr>
              <a:t>Ученик – 1</a:t>
            </a:r>
          </a:p>
          <a:p>
            <a:pPr marL="458788" indent="-457200">
              <a:lnSpc>
                <a:spcPct val="80000"/>
              </a:lnSpc>
              <a:tabLst>
                <a:tab pos="323850" algn="l"/>
                <a:tab pos="428625" algn="l"/>
                <a:tab pos="877888" algn="l"/>
                <a:tab pos="1327150" algn="l"/>
                <a:tab pos="1776413" algn="l"/>
                <a:tab pos="2225675" algn="l"/>
                <a:tab pos="2674938" algn="l"/>
                <a:tab pos="3124200" algn="l"/>
                <a:tab pos="3573463" algn="l"/>
                <a:tab pos="4022725" algn="l"/>
                <a:tab pos="4471988" algn="l"/>
                <a:tab pos="4921250" algn="l"/>
                <a:tab pos="5370513" algn="l"/>
                <a:tab pos="5819775" algn="l"/>
                <a:tab pos="6269038" algn="l"/>
                <a:tab pos="6718300" algn="l"/>
                <a:tab pos="7167563" algn="l"/>
                <a:tab pos="7616825" algn="l"/>
                <a:tab pos="8066088" algn="l"/>
                <a:tab pos="8515350" algn="l"/>
                <a:tab pos="8964613" algn="l"/>
              </a:tabLst>
            </a:pPr>
            <a:r>
              <a:rPr lang="ru-RU" altLang="ru-RU" sz="1400" dirty="0">
                <a:solidFill>
                  <a:schemeClr val="bg1"/>
                </a:solidFill>
              </a:rPr>
              <a:t>Учитель – 2</a:t>
            </a:r>
          </a:p>
          <a:p>
            <a:pPr marL="458788" indent="-457200">
              <a:lnSpc>
                <a:spcPct val="80000"/>
              </a:lnSpc>
              <a:tabLst>
                <a:tab pos="323850" algn="l"/>
                <a:tab pos="428625" algn="l"/>
                <a:tab pos="877888" algn="l"/>
                <a:tab pos="1327150" algn="l"/>
                <a:tab pos="1776413" algn="l"/>
                <a:tab pos="2225675" algn="l"/>
                <a:tab pos="2674938" algn="l"/>
                <a:tab pos="3124200" algn="l"/>
                <a:tab pos="3573463" algn="l"/>
                <a:tab pos="4022725" algn="l"/>
                <a:tab pos="4471988" algn="l"/>
                <a:tab pos="4921250" algn="l"/>
                <a:tab pos="5370513" algn="l"/>
                <a:tab pos="5819775" algn="l"/>
                <a:tab pos="6269038" algn="l"/>
                <a:tab pos="6718300" algn="l"/>
                <a:tab pos="7167563" algn="l"/>
                <a:tab pos="7616825" algn="l"/>
                <a:tab pos="8066088" algn="l"/>
                <a:tab pos="8515350" algn="l"/>
                <a:tab pos="8964613" algn="l"/>
              </a:tabLst>
            </a:pPr>
            <a:r>
              <a:rPr lang="ru-RU" altLang="ru-RU" sz="1400" dirty="0">
                <a:solidFill>
                  <a:schemeClr val="bg1"/>
                </a:solidFill>
              </a:rPr>
              <a:t>Родитель  – 3</a:t>
            </a:r>
          </a:p>
          <a:p>
            <a:pPr marL="458788" indent="-457200">
              <a:lnSpc>
                <a:spcPct val="80000"/>
              </a:lnSpc>
              <a:tabLst>
                <a:tab pos="323850" algn="l"/>
                <a:tab pos="428625" algn="l"/>
                <a:tab pos="877888" algn="l"/>
                <a:tab pos="1327150" algn="l"/>
                <a:tab pos="1776413" algn="l"/>
                <a:tab pos="2225675" algn="l"/>
                <a:tab pos="2674938" algn="l"/>
                <a:tab pos="3124200" algn="l"/>
                <a:tab pos="3573463" algn="l"/>
                <a:tab pos="4022725" algn="l"/>
                <a:tab pos="4471988" algn="l"/>
                <a:tab pos="4921250" algn="l"/>
                <a:tab pos="5370513" algn="l"/>
                <a:tab pos="5819775" algn="l"/>
                <a:tab pos="6269038" algn="l"/>
                <a:tab pos="6718300" algn="l"/>
                <a:tab pos="7167563" algn="l"/>
                <a:tab pos="7616825" algn="l"/>
                <a:tab pos="8066088" algn="l"/>
                <a:tab pos="8515350" algn="l"/>
                <a:tab pos="8964613" algn="l"/>
              </a:tabLst>
            </a:pPr>
            <a:r>
              <a:rPr lang="ru-RU" altLang="ru-RU" sz="1400" dirty="0">
                <a:solidFill>
                  <a:schemeClr val="bg1"/>
                </a:solidFill>
              </a:rPr>
              <a:t>Администрация – 4</a:t>
            </a:r>
          </a:p>
          <a:p>
            <a:pPr marL="458788" indent="-457200">
              <a:lnSpc>
                <a:spcPct val="80000"/>
              </a:lnSpc>
              <a:tabLst>
                <a:tab pos="323850" algn="l"/>
                <a:tab pos="428625" algn="l"/>
                <a:tab pos="877888" algn="l"/>
                <a:tab pos="1327150" algn="l"/>
                <a:tab pos="1776413" algn="l"/>
                <a:tab pos="2225675" algn="l"/>
                <a:tab pos="2674938" algn="l"/>
                <a:tab pos="3124200" algn="l"/>
                <a:tab pos="3573463" algn="l"/>
                <a:tab pos="4022725" algn="l"/>
                <a:tab pos="4471988" algn="l"/>
                <a:tab pos="4921250" algn="l"/>
                <a:tab pos="5370513" algn="l"/>
                <a:tab pos="5819775" algn="l"/>
                <a:tab pos="6269038" algn="l"/>
                <a:tab pos="6718300" algn="l"/>
                <a:tab pos="7167563" algn="l"/>
                <a:tab pos="7616825" algn="l"/>
                <a:tab pos="8066088" algn="l"/>
                <a:tab pos="8515350" algn="l"/>
                <a:tab pos="8964613" algn="l"/>
              </a:tabLst>
            </a:pPr>
            <a:r>
              <a:rPr lang="ru-RU" altLang="ru-RU" sz="1400" dirty="0">
                <a:solidFill>
                  <a:schemeClr val="bg1"/>
                </a:solidFill>
              </a:rPr>
              <a:t>Код случая – двузначное число. Первым записывается код обратившегося.</a:t>
            </a:r>
          </a:p>
          <a:p>
            <a:pPr marL="458788" indent="-457200">
              <a:lnSpc>
                <a:spcPct val="80000"/>
              </a:lnSpc>
              <a:tabLst>
                <a:tab pos="323850" algn="l"/>
                <a:tab pos="428625" algn="l"/>
                <a:tab pos="877888" algn="l"/>
                <a:tab pos="1327150" algn="l"/>
                <a:tab pos="1776413" algn="l"/>
                <a:tab pos="2225675" algn="l"/>
                <a:tab pos="2674938" algn="l"/>
                <a:tab pos="3124200" algn="l"/>
                <a:tab pos="3573463" algn="l"/>
                <a:tab pos="4022725" algn="l"/>
                <a:tab pos="4471988" algn="l"/>
                <a:tab pos="4921250" algn="l"/>
                <a:tab pos="5370513" algn="l"/>
                <a:tab pos="5819775" algn="l"/>
                <a:tab pos="6269038" algn="l"/>
                <a:tab pos="6718300" algn="l"/>
                <a:tab pos="7167563" algn="l"/>
                <a:tab pos="7616825" algn="l"/>
                <a:tab pos="8066088" algn="l"/>
                <a:tab pos="8515350" algn="l"/>
                <a:tab pos="8964613" algn="l"/>
              </a:tabLst>
            </a:pPr>
            <a:r>
              <a:rPr lang="ru-RU" altLang="ru-RU" sz="1400" dirty="0">
                <a:solidFill>
                  <a:schemeClr val="bg1"/>
                </a:solidFill>
              </a:rPr>
              <a:t>Если у ситуации есть правовой аспект (официальная жалоба, КДН, ОДН, ВШК, комиссия по трудовым спорам и т.д.), после двузначного кода записывается буква </a:t>
            </a:r>
            <a:r>
              <a:rPr lang="ru-RU" altLang="ru-RU" sz="1400" b="1" dirty="0">
                <a:solidFill>
                  <a:schemeClr val="bg1"/>
                </a:solidFill>
              </a:rPr>
              <a:t>«П».</a:t>
            </a:r>
          </a:p>
          <a:p>
            <a:pPr marL="458788" indent="-457200">
              <a:lnSpc>
                <a:spcPct val="80000"/>
              </a:lnSpc>
              <a:tabLst>
                <a:tab pos="323850" algn="l"/>
                <a:tab pos="428625" algn="l"/>
                <a:tab pos="877888" algn="l"/>
                <a:tab pos="1327150" algn="l"/>
                <a:tab pos="1776413" algn="l"/>
                <a:tab pos="2225675" algn="l"/>
                <a:tab pos="2674938" algn="l"/>
                <a:tab pos="3124200" algn="l"/>
                <a:tab pos="3573463" algn="l"/>
                <a:tab pos="4022725" algn="l"/>
                <a:tab pos="4471988" algn="l"/>
                <a:tab pos="4921250" algn="l"/>
                <a:tab pos="5370513" algn="l"/>
                <a:tab pos="5819775" algn="l"/>
                <a:tab pos="6269038" algn="l"/>
                <a:tab pos="6718300" algn="l"/>
                <a:tab pos="7167563" algn="l"/>
                <a:tab pos="7616825" algn="l"/>
                <a:tab pos="8066088" algn="l"/>
                <a:tab pos="8515350" algn="l"/>
                <a:tab pos="8964613" algn="l"/>
              </a:tabLst>
            </a:pPr>
            <a:r>
              <a:rPr lang="ru-RU" altLang="ru-RU" sz="1400" dirty="0">
                <a:solidFill>
                  <a:schemeClr val="bg1"/>
                </a:solidFill>
              </a:rPr>
              <a:t>Примеры: конфликт двух учеников, в результате которого участники поставлены на ВШК – </a:t>
            </a:r>
            <a:r>
              <a:rPr lang="ru-RU" altLang="ru-RU" sz="1400" b="1" dirty="0">
                <a:solidFill>
                  <a:schemeClr val="bg1"/>
                </a:solidFill>
              </a:rPr>
              <a:t>«11П»,</a:t>
            </a:r>
            <a:r>
              <a:rPr lang="ru-RU" altLang="ru-RU" sz="1400" dirty="0">
                <a:solidFill>
                  <a:schemeClr val="bg1"/>
                </a:solidFill>
              </a:rPr>
              <a:t> конфликт учителя с родителем (родитель обратился к медиатору) – </a:t>
            </a:r>
            <a:r>
              <a:rPr lang="ru-RU" altLang="ru-RU" sz="1400" b="1" dirty="0">
                <a:solidFill>
                  <a:schemeClr val="bg1"/>
                </a:solidFill>
              </a:rPr>
              <a:t>«32».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>
            <a:extLst>
              <a:ext uri="{FF2B5EF4-FFF2-40B4-BE49-F238E27FC236}">
                <a16:creationId xmlns:a16="http://schemas.microsoft.com/office/drawing/2014/main" id="{864328DF-3C0C-4104-8163-7C000689F4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260350"/>
            <a:ext cx="7772400" cy="1223963"/>
          </a:xfrm>
          <a:prstGeom prst="rect">
            <a:avLst/>
          </a:prstGeom>
          <a:solidFill>
            <a:srgbClr val="C00000"/>
          </a:solidFill>
          <a:ln w="38160">
            <a:solidFill>
              <a:srgbClr val="FFFFFF"/>
            </a:solidFill>
            <a:miter lim="800000"/>
            <a:headEnd/>
            <a:tailEnd/>
          </a:ln>
          <a:effectLst>
            <a:outerShdw dist="74769" dir="938535" algn="ctr" rotWithShape="0">
              <a:srgbClr val="000000">
                <a:alpha val="38034"/>
              </a:srgbClr>
            </a:outerShdw>
          </a:effectLst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Карта случая службы медиации </a:t>
            </a:r>
          </a:p>
          <a:p>
            <a:pPr algn="ctr">
              <a:buClrTx/>
              <a:buFontTx/>
              <a:buNone/>
            </a:pPr>
            <a:r>
              <a:rPr lang="ru-RU" alt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ГБОУ школа № </a:t>
            </a:r>
            <a:r>
              <a:rPr lang="en-US" alt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______</a:t>
            </a:r>
            <a:endParaRPr lang="ru-RU" alt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194" name="Text Box 2">
            <a:extLst>
              <a:ext uri="{FF2B5EF4-FFF2-40B4-BE49-F238E27FC236}">
                <a16:creationId xmlns:a16="http://schemas.microsoft.com/office/drawing/2014/main" id="{17C7D1F5-0770-49E8-9E6E-342DA7F16E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1989138"/>
            <a:ext cx="8172450" cy="505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</a:pPr>
            <a:endParaRPr lang="ru-RU" altLang="ru-RU" sz="1400">
              <a:latin typeface="Times New Roman" panose="02020603050405020304" pitchFamily="18" charset="0"/>
            </a:endParaRPr>
          </a:p>
        </p:txBody>
      </p:sp>
      <p:sp>
        <p:nvSpPr>
          <p:cNvPr id="8197" name="Rectangle 5">
            <a:extLst>
              <a:ext uri="{FF2B5EF4-FFF2-40B4-BE49-F238E27FC236}">
                <a16:creationId xmlns:a16="http://schemas.microsoft.com/office/drawing/2014/main" id="{2132AE31-C507-45F9-88D7-FDE7CB17FB4A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773238"/>
            <a:ext cx="8002587" cy="4637087"/>
          </a:xfrm>
          <a:solidFill>
            <a:schemeClr val="accent3"/>
          </a:solidFill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altLang="ru-RU" sz="1800" b="1" dirty="0">
                <a:latin typeface="Times New Roman" panose="02020603050405020304" pitchFamily="18" charset="0"/>
              </a:rPr>
              <a:t>Описание случая:</a:t>
            </a:r>
          </a:p>
          <a:p>
            <a:pPr>
              <a:spcBef>
                <a:spcPct val="20000"/>
              </a:spcBef>
            </a:pPr>
            <a:endParaRPr lang="ru-RU" altLang="ru-RU" sz="3200" dirty="0">
              <a:latin typeface="Times New Roman" panose="02020603050405020304" pitchFamily="18" charset="0"/>
            </a:endParaRPr>
          </a:p>
        </p:txBody>
      </p:sp>
      <p:graphicFrame>
        <p:nvGraphicFramePr>
          <p:cNvPr id="8276" name="Group 84">
            <a:extLst>
              <a:ext uri="{FF2B5EF4-FFF2-40B4-BE49-F238E27FC236}">
                <a16:creationId xmlns:a16="http://schemas.microsoft.com/office/drawing/2014/main" id="{CA7F5491-B42D-4EE2-BE29-C0670D1F3BD8}"/>
              </a:ext>
            </a:extLst>
          </p:cNvPr>
          <p:cNvGraphicFramePr>
            <a:graphicFrameLocks noGrp="1"/>
          </p:cNvGraphicFramePr>
          <p:nvPr>
            <p:ph sz="half" idx="2"/>
          </p:nvPr>
        </p:nvGraphicFramePr>
        <p:xfrm>
          <a:off x="468313" y="2276475"/>
          <a:ext cx="7848600" cy="4143694"/>
        </p:xfrm>
        <a:graphic>
          <a:graphicData uri="http://schemas.openxmlformats.org/drawingml/2006/table">
            <a:tbl>
              <a:tblPr/>
              <a:tblGrid>
                <a:gridCol w="3924300">
                  <a:extLst>
                    <a:ext uri="{9D8B030D-6E8A-4147-A177-3AD203B41FA5}">
                      <a16:colId xmlns:a16="http://schemas.microsoft.com/office/drawing/2014/main" val="1034334413"/>
                    </a:ext>
                  </a:extLst>
                </a:gridCol>
                <a:gridCol w="3924300">
                  <a:extLst>
                    <a:ext uri="{9D8B030D-6E8A-4147-A177-3AD203B41FA5}">
                      <a16:colId xmlns:a16="http://schemas.microsoft.com/office/drawing/2014/main" val="1983303251"/>
                    </a:ext>
                  </a:extLst>
                </a:gridCol>
              </a:tblGrid>
              <a:tr h="369888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№ из журнала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4524043"/>
                  </a:ext>
                </a:extLst>
              </a:tr>
              <a:tr h="593725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Дата обращения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7536780"/>
                  </a:ext>
                </a:extLst>
              </a:tr>
              <a:tr h="368300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Код случая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0976914"/>
                  </a:ext>
                </a:extLst>
              </a:tr>
              <a:tr h="919163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Ф.И.О. обратившихся (с разрешения сторон)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4674216"/>
                  </a:ext>
                </a:extLst>
              </a:tr>
              <a:tr h="919163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Краткое описание проблемы (с разрешения сторон)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9667308"/>
                  </a:ext>
                </a:extLst>
              </a:tr>
              <a:tr h="919163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Ответственный за ведение случая</a:t>
                      </a:r>
                    </a:p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3854440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>
            <a:extLst>
              <a:ext uri="{FF2B5EF4-FFF2-40B4-BE49-F238E27FC236}">
                <a16:creationId xmlns:a16="http://schemas.microsoft.com/office/drawing/2014/main" id="{774DB6DF-0086-4DC7-A26F-70EB13AC2F2B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333375"/>
            <a:ext cx="8064500" cy="5903913"/>
          </a:xfrm>
          <a:solidFill>
            <a:schemeClr val="accent3"/>
          </a:solidFill>
        </p:spPr>
        <p:txBody>
          <a:bodyPr/>
          <a:lstStyle/>
          <a:p>
            <a:r>
              <a:rPr lang="ru-RU" altLang="ru-RU" dirty="0"/>
              <a:t>Ведение случая:</a:t>
            </a:r>
          </a:p>
          <a:p>
            <a:pPr algn="ctr"/>
            <a:endParaRPr lang="ru-RU" altLang="ru-RU" dirty="0"/>
          </a:p>
        </p:txBody>
      </p:sp>
      <p:graphicFrame>
        <p:nvGraphicFramePr>
          <p:cNvPr id="29800" name="Group 104">
            <a:extLst>
              <a:ext uri="{FF2B5EF4-FFF2-40B4-BE49-F238E27FC236}">
                <a16:creationId xmlns:a16="http://schemas.microsoft.com/office/drawing/2014/main" id="{EFC72BE2-7133-442A-8D44-590A24766609}"/>
              </a:ext>
            </a:extLst>
          </p:cNvPr>
          <p:cNvGraphicFramePr>
            <a:graphicFrameLocks noGrp="1"/>
          </p:cNvGraphicFramePr>
          <p:nvPr/>
        </p:nvGraphicFramePr>
        <p:xfrm>
          <a:off x="684213" y="1125538"/>
          <a:ext cx="7704137" cy="4751388"/>
        </p:xfrm>
        <a:graphic>
          <a:graphicData uri="http://schemas.openxmlformats.org/drawingml/2006/table">
            <a:tbl>
              <a:tblPr/>
              <a:tblGrid>
                <a:gridCol w="746125">
                  <a:extLst>
                    <a:ext uri="{9D8B030D-6E8A-4147-A177-3AD203B41FA5}">
                      <a16:colId xmlns:a16="http://schemas.microsoft.com/office/drawing/2014/main" val="2698846623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3189758814"/>
                    </a:ext>
                  </a:extLst>
                </a:gridCol>
                <a:gridCol w="1495425">
                  <a:extLst>
                    <a:ext uri="{9D8B030D-6E8A-4147-A177-3AD203B41FA5}">
                      <a16:colId xmlns:a16="http://schemas.microsoft.com/office/drawing/2014/main" val="1696797806"/>
                    </a:ext>
                  </a:extLst>
                </a:gridCol>
                <a:gridCol w="1108075">
                  <a:extLst>
                    <a:ext uri="{9D8B030D-6E8A-4147-A177-3AD203B41FA5}">
                      <a16:colId xmlns:a16="http://schemas.microsoft.com/office/drawing/2014/main" val="4243811329"/>
                    </a:ext>
                  </a:extLst>
                </a:gridCol>
                <a:gridCol w="3700462">
                  <a:extLst>
                    <a:ext uri="{9D8B030D-6E8A-4147-A177-3AD203B41FA5}">
                      <a16:colId xmlns:a16="http://schemas.microsoft.com/office/drawing/2014/main" val="507711719"/>
                    </a:ext>
                  </a:extLst>
                </a:gridCol>
              </a:tblGrid>
              <a:tr h="1181100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№</a:t>
                      </a:r>
                    </a:p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п/п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У</a:t>
                      </a: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частники</a:t>
                      </a: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(одна сторона или обе)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Медиатор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Результат работы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6509878"/>
                  </a:ext>
                </a:extLst>
              </a:tr>
              <a:tr h="641350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9571742"/>
                  </a:ext>
                </a:extLst>
              </a:tr>
              <a:tr h="647700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8111374"/>
                  </a:ext>
                </a:extLst>
              </a:tr>
              <a:tr h="552450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73208867"/>
                  </a:ext>
                </a:extLst>
              </a:tr>
              <a:tr h="577850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2218198"/>
                  </a:ext>
                </a:extLst>
              </a:tr>
              <a:tr h="574675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4616970"/>
                  </a:ext>
                </a:extLst>
              </a:tr>
              <a:tr h="576263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1pPr>
                      <a:lvl2pPr marL="457200" eaLnBrk="0" hangingPunct="0">
                        <a:spcBef>
                          <a:spcPts val="700"/>
                        </a:spcBef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2pPr>
                      <a:lvl3pPr marL="914400" eaLnBrk="0" hangingPunct="0">
                        <a:spcBef>
                          <a:spcPts val="600"/>
                        </a:spcBef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3pPr>
                      <a:lvl4pPr marL="13716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4pPr>
                      <a:lvl5pPr marL="1828800" eaLnBrk="0" hangingPunct="0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5pPr>
                      <a:lvl6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6pPr>
                      <a:lvl7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7pPr>
                      <a:lvl8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8pPr>
                      <a:lvl9pPr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/>
                      </a:pPr>
                      <a:endParaRPr kumimoji="0" lang="ru-RU" alt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823075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3D69E9D5-762B-42A7-ACE5-57ACFB5692A6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333375"/>
            <a:ext cx="8064500" cy="5903913"/>
          </a:xfrm>
          <a:solidFill>
            <a:srgbClr val="002060"/>
          </a:solidFill>
        </p:spPr>
        <p:txBody>
          <a:bodyPr/>
          <a:lstStyle/>
          <a:p>
            <a:r>
              <a:rPr lang="ru-RU" altLang="ru-RU" u="sng" dirty="0">
                <a:solidFill>
                  <a:schemeClr val="bg1"/>
                </a:solidFill>
              </a:rPr>
              <a:t>Возможные результаты работы:</a:t>
            </a:r>
          </a:p>
          <a:p>
            <a:pPr>
              <a:buFont typeface="Times New Roman" panose="02020603050405020304" pitchFamily="18" charset="0"/>
              <a:buChar char="•"/>
            </a:pPr>
            <a:r>
              <a:rPr lang="ru-RU" altLang="ru-RU" dirty="0">
                <a:solidFill>
                  <a:schemeClr val="bg1"/>
                </a:solidFill>
              </a:rPr>
              <a:t>Завершение работы со случаем (на этапе консультирования)</a:t>
            </a:r>
          </a:p>
          <a:p>
            <a:pPr>
              <a:buFont typeface="Times New Roman" panose="02020603050405020304" pitchFamily="18" charset="0"/>
              <a:buChar char="•"/>
            </a:pPr>
            <a:r>
              <a:rPr lang="ru-RU" altLang="ru-RU" dirty="0">
                <a:solidFill>
                  <a:schemeClr val="bg1"/>
                </a:solidFill>
              </a:rPr>
              <a:t>Необходима повторная консультация</a:t>
            </a:r>
          </a:p>
          <a:p>
            <a:pPr>
              <a:buFont typeface="Times New Roman" panose="02020603050405020304" pitchFamily="18" charset="0"/>
              <a:buChar char="•"/>
            </a:pPr>
            <a:r>
              <a:rPr lang="ru-RU" altLang="ru-RU" dirty="0">
                <a:solidFill>
                  <a:schemeClr val="bg1"/>
                </a:solidFill>
              </a:rPr>
              <a:t>Необходима консультация со второй стороной</a:t>
            </a:r>
          </a:p>
          <a:p>
            <a:pPr>
              <a:buFont typeface="Times New Roman" panose="02020603050405020304" pitchFamily="18" charset="0"/>
              <a:buChar char="•"/>
            </a:pPr>
            <a:r>
              <a:rPr lang="ru-RU" altLang="ru-RU" dirty="0">
                <a:solidFill>
                  <a:schemeClr val="bg1"/>
                </a:solidFill>
              </a:rPr>
              <a:t>Необходима консультация со специалистом (юристом, психологом, психиатром и т.п.)</a:t>
            </a:r>
          </a:p>
          <a:p>
            <a:pPr>
              <a:buFont typeface="Times New Roman" panose="02020603050405020304" pitchFamily="18" charset="0"/>
              <a:buChar char="•"/>
            </a:pPr>
            <a:r>
              <a:rPr lang="ru-RU" altLang="ru-RU" dirty="0">
                <a:solidFill>
                  <a:schemeClr val="bg1"/>
                </a:solidFill>
              </a:rPr>
              <a:t>Медиация</a:t>
            </a:r>
          </a:p>
          <a:p>
            <a:pPr>
              <a:buFont typeface="Times New Roman" panose="02020603050405020304" pitchFamily="18" charset="0"/>
              <a:buChar char="•"/>
            </a:pPr>
            <a:r>
              <a:rPr lang="ru-RU" altLang="ru-RU" dirty="0">
                <a:solidFill>
                  <a:schemeClr val="bg1"/>
                </a:solidFill>
              </a:rPr>
              <a:t>Соглашение в письменной форме</a:t>
            </a:r>
          </a:p>
          <a:p>
            <a:pPr>
              <a:buFont typeface="Times New Roman" panose="02020603050405020304" pitchFamily="18" charset="0"/>
              <a:buChar char="•"/>
            </a:pPr>
            <a:r>
              <a:rPr lang="ru-RU" altLang="ru-RU" dirty="0">
                <a:solidFill>
                  <a:schemeClr val="bg1"/>
                </a:solidFill>
              </a:rPr>
              <a:t>Соглашение в устной форме</a:t>
            </a:r>
          </a:p>
          <a:p>
            <a:pPr>
              <a:buFont typeface="Times New Roman" panose="02020603050405020304" pitchFamily="18" charset="0"/>
              <a:buChar char="•"/>
            </a:pPr>
            <a:r>
              <a:rPr lang="ru-RU" altLang="ru-RU" dirty="0">
                <a:solidFill>
                  <a:schemeClr val="bg1"/>
                </a:solidFill>
              </a:rPr>
              <a:t>Стороны не пришли к соглашению</a:t>
            </a:r>
          </a:p>
          <a:p>
            <a:pPr>
              <a:buFont typeface="Times New Roman" panose="02020603050405020304" pitchFamily="18" charset="0"/>
              <a:buChar char="•"/>
            </a:pPr>
            <a:r>
              <a:rPr lang="ru-RU" altLang="ru-RU" dirty="0">
                <a:solidFill>
                  <a:schemeClr val="bg1"/>
                </a:solidFill>
              </a:rPr>
              <a:t>Случай передан в ЦППМСП или иную службу сопровождения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654</TotalTime>
  <Words>610</Words>
  <Application>Microsoft Office PowerPoint</Application>
  <PresentationFormat>Экран (4:3)</PresentationFormat>
  <Paragraphs>115</Paragraphs>
  <Slides>10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Times New Roman</vt:lpstr>
      <vt:lpstr>Calibri</vt:lpstr>
      <vt:lpstr>Оформление по умолчанию</vt:lpstr>
      <vt:lpstr>Презентация PowerPoint</vt:lpstr>
      <vt:lpstr>Презентация PowerPoint</vt:lpstr>
      <vt:lpstr> АЛГОРИТМ ОРГАНИЗАЦИИ СЛУЖБЫ МЕДИАЦИИ В ОУ</vt:lpstr>
      <vt:lpstr> ЖУРНАЛ РЕГИСТРАЦИИ СЛУЧАЕВ</vt:lpstr>
      <vt:lpstr>ЖУРНАЛ РЕГИСТРАЦИИ СЛУЧАЕВ</vt:lpstr>
      <vt:lpstr>Приложение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Актуальные вопросы организации службы медиации в ОУ</dc:title>
  <dc:creator>Татьяна</dc:creator>
  <cp:lastModifiedBy>Лужная Зоряна Игоревна</cp:lastModifiedBy>
  <cp:revision>19</cp:revision>
  <cp:lastPrinted>1601-01-01T00:00:00Z</cp:lastPrinted>
  <dcterms:created xsi:type="dcterms:W3CDTF">2015-12-10T14:59:16Z</dcterms:created>
  <dcterms:modified xsi:type="dcterms:W3CDTF">2021-09-22T10:41:16Z</dcterms:modified>
</cp:coreProperties>
</file>