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17"/>
  </p:notesMasterIdLst>
  <p:sldIdLst>
    <p:sldId id="271" r:id="rId2"/>
    <p:sldId id="259" r:id="rId3"/>
    <p:sldId id="256" r:id="rId4"/>
    <p:sldId id="257" r:id="rId5"/>
    <p:sldId id="258" r:id="rId6"/>
    <p:sldId id="260" r:id="rId7"/>
    <p:sldId id="261" r:id="rId8"/>
    <p:sldId id="262" r:id="rId9"/>
    <p:sldId id="266" r:id="rId10"/>
    <p:sldId id="264" r:id="rId11"/>
    <p:sldId id="265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ADF9DCFA-6203-4C65-8977-CFCD7CAF273E}" type="datetimeFigureOut">
              <a:rPr lang="ru-RU"/>
              <a:pPr>
                <a:defRPr/>
              </a:pPr>
              <a:t>21.04.2020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0D928BF3-6B35-46AE-9578-21708725A0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9699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5A377CD-87B2-4C24-9145-E6C80937F3ED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1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7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2A2DE27-C169-4337-91CB-D39E846470BE}" type="datetimeFigureOut">
              <a:rPr lang="ru-RU"/>
              <a:pPr>
                <a:defRPr/>
              </a:pPr>
              <a:t>21.04.2020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D9D05AA-EE79-4C08-B5D3-0339F31A97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A52E33-8BF9-49BC-B6E8-4764448613E5}" type="datetimeFigureOut">
              <a:rPr lang="ru-RU"/>
              <a:pPr>
                <a:defRPr/>
              </a:pPr>
              <a:t>21.04.2020</a:t>
            </a:fld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4D5399-CA2F-4F07-BEAF-0571A8AA5A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AA12F9-7048-46FC-9719-BB02F731631E}" type="datetimeFigureOut">
              <a:rPr lang="ru-RU"/>
              <a:pPr>
                <a:defRPr/>
              </a:pPr>
              <a:t>21.04.2020</a:t>
            </a:fld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D17AB-6A75-4B89-9AB7-3E980B8FF3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D04EB9-5CAB-4F03-93C8-6E3FE0BD6DF8}" type="datetimeFigureOut">
              <a:rPr lang="ru-RU"/>
              <a:pPr>
                <a:defRPr/>
              </a:pPr>
              <a:t>21.04.2020</a:t>
            </a:fld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24C2E0-3DE2-4AA0-9B0D-23B493E22D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1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538DC56-409C-4C71-B9E4-77E0A136FE88}" type="datetimeFigureOut">
              <a:rPr lang="ru-RU"/>
              <a:pPr>
                <a:defRPr/>
              </a:pPr>
              <a:t>21.04.2020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C3B45A4-D965-4857-AA5F-2EC4983765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A37F5E-1210-4166-BE9D-65675A56D2C0}" type="datetimeFigureOut">
              <a:rPr lang="ru-RU"/>
              <a:pPr>
                <a:defRPr/>
              </a:pPr>
              <a:t>21.04.2020</a:t>
            </a:fld>
            <a:endParaRPr lang="ru-RU"/>
          </a:p>
        </p:txBody>
      </p:sp>
      <p:sp>
        <p:nvSpPr>
          <p:cNvPr id="6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AF3EF-78A3-4160-8AF3-8C2BAD157B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D73529-1822-4C4D-A54D-806AFE06FE35}" type="datetimeFigureOut">
              <a:rPr lang="ru-RU"/>
              <a:pPr>
                <a:defRPr/>
              </a:pPr>
              <a:t>21.04.2020</a:t>
            </a:fld>
            <a:endParaRPr lang="ru-RU"/>
          </a:p>
        </p:txBody>
      </p:sp>
      <p:sp>
        <p:nvSpPr>
          <p:cNvPr id="8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0ECF60-AE54-48A3-9A83-6F5D2A135C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FFE5E3-CD79-4C8D-9FCC-E97B45922F92}" type="datetimeFigureOut">
              <a:rPr lang="ru-RU"/>
              <a:pPr>
                <a:defRPr/>
              </a:pPr>
              <a:t>21.04.2020</a:t>
            </a:fld>
            <a:endParaRPr lang="ru-RU"/>
          </a:p>
        </p:txBody>
      </p:sp>
      <p:sp>
        <p:nvSpPr>
          <p:cNvPr id="4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621EB2-A40C-447D-9149-5F6008F48F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8056038-69CD-4122-9988-4F99E0E82AE1}" type="datetimeFigureOut">
              <a:rPr lang="ru-RU"/>
              <a:pPr>
                <a:defRPr/>
              </a:pPr>
              <a:t>21.04.2020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A8B73B4-8521-410D-BCFB-231096F140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217C2E-642D-4358-AA8F-E328E3DF5C15}" type="datetimeFigureOut">
              <a:rPr lang="ru-RU"/>
              <a:pPr>
                <a:defRPr/>
              </a:pPr>
              <a:t>21.04.2020</a:t>
            </a:fld>
            <a:endParaRPr lang="ru-RU"/>
          </a:p>
        </p:txBody>
      </p:sp>
      <p:sp>
        <p:nvSpPr>
          <p:cNvPr id="6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44FC1D-3519-4BAF-AE6D-4A0EA244E9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1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с одним скругленным углом 10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21B5733-34A5-4F72-81AE-B5D8973000B9}" type="datetimeFigureOut">
              <a:rPr lang="ru-RU"/>
              <a:pPr>
                <a:defRPr/>
              </a:pPr>
              <a:t>21.04.2020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3066C03-8D90-4210-BD38-13E180AACE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1" name="Текст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bg2">
                    <a:shade val="5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930E7F2-4B55-4A0F-B6F3-94680BF591B7}" type="datetimeFigureOut">
              <a:rPr lang="ru-RU"/>
              <a:pPr>
                <a:defRPr/>
              </a:pPr>
              <a:t>21.04.2020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bg2">
                    <a:shade val="5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781BB0A3-E709-486F-8385-E864AF8532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4" r:id="rId1"/>
    <p:sldLayoutId id="2147483863" r:id="rId2"/>
    <p:sldLayoutId id="2147483865" r:id="rId3"/>
    <p:sldLayoutId id="2147483862" r:id="rId4"/>
    <p:sldLayoutId id="2147483861" r:id="rId5"/>
    <p:sldLayoutId id="2147483860" r:id="rId6"/>
    <p:sldLayoutId id="2147483866" r:id="rId7"/>
    <p:sldLayoutId id="2147483859" r:id="rId8"/>
    <p:sldLayoutId id="2147483867" r:id="rId9"/>
    <p:sldLayoutId id="2147483858" r:id="rId10"/>
    <p:sldLayoutId id="2147483857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fontAlgn="base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fontAlgn="base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fontAlgn="base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fontAlgn="base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fontAlgn="base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571500"/>
            <a:ext cx="8991600" cy="625475"/>
          </a:xfrm>
        </p:spPr>
        <p:txBody>
          <a:bodyPr>
            <a:normAutofit fontScale="85000" lnSpcReduction="20000"/>
          </a:bodyPr>
          <a:lstStyle/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4000" dirty="0" smtClean="0">
                <a:solidFill>
                  <a:srgbClr val="002060"/>
                </a:solidFill>
              </a:rPr>
              <a:t>          </a:t>
            </a:r>
            <a:r>
              <a:rPr lang="ru-RU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Учимся разрешать конфликты</a:t>
            </a:r>
            <a:endParaRPr lang="ru-RU" sz="4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 descr="C:\Users\Андрей\Desktop\картинки о конфликтах\iCA64AZU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8175" y="1341438"/>
            <a:ext cx="4967288" cy="3176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TextBox 3"/>
          <p:cNvSpPr txBox="1">
            <a:spLocks noChangeArrowheads="1"/>
          </p:cNvSpPr>
          <p:nvPr/>
        </p:nvSpPr>
        <p:spPr bwMode="auto">
          <a:xfrm>
            <a:off x="2928938" y="4797425"/>
            <a:ext cx="56435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ru-RU" sz="2400">
                <a:latin typeface="Times New Roman" pitchFamily="18" charset="0"/>
                <a:cs typeface="Times New Roman" pitchFamily="18" charset="0"/>
              </a:rPr>
              <a:t>Педагог-психолог Лужная  З.И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325688" y="704850"/>
          <a:ext cx="6532562" cy="61690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53053"/>
                <a:gridCol w="4078911"/>
              </a:tblGrid>
              <a:tr h="5212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Стратегия поведения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Характеристика стратегии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629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Конкуренция, соперничество («акула»)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Стремление добиться удовлетворения своих интересов в ущерб другому</a:t>
                      </a:r>
                      <a:r>
                        <a:rPr lang="ru-RU" sz="1600" dirty="0" smtClean="0">
                          <a:effectLst/>
                        </a:rPr>
                        <a:t>.</a:t>
                      </a:r>
                      <a:endParaRPr lang="ru-RU" sz="16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629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Сотрудничество («сова»)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Выбор альтернативы, максимально отвечающей интересам обеих сторон</a:t>
                      </a:r>
                      <a:r>
                        <a:rPr lang="ru-RU" sz="1600" dirty="0" smtClean="0">
                          <a:effectLst/>
                        </a:rPr>
                        <a:t>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629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Компромисс («лиса</a:t>
                      </a:r>
                      <a:r>
                        <a:rPr lang="ru-RU" sz="1600" dirty="0" smtClean="0">
                          <a:effectLst/>
                        </a:rPr>
                        <a:t>»)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Выбор, при котором каждая сторона что-то выигрывает, но что-то и теряет.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419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Избегание, уклонение («черепашка</a:t>
                      </a:r>
                      <a:r>
                        <a:rPr lang="ru-RU" sz="1600" dirty="0" smtClean="0">
                          <a:effectLst/>
                        </a:rPr>
                        <a:t>»)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Уход от конфликтных ситуаций, отсутствие как стремления к кооперации, так и попыток достижения собственных целей.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442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Приспособление («медвежонок</a:t>
                      </a:r>
                      <a:r>
                        <a:rPr lang="ru-RU" sz="1600" dirty="0" smtClean="0">
                          <a:effectLst/>
                        </a:rPr>
                        <a:t>»)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Принесение в жертву собственных интересов ради интересов другого.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6838" y="117475"/>
            <a:ext cx="9117012" cy="584200"/>
          </a:xfrm>
        </p:spPr>
        <p:txBody>
          <a:bodyPr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3200" smtClean="0"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Варианты поведения в конфликтных ситуациях: </a:t>
            </a:r>
            <a:endParaRPr lang="ru-RU" sz="3200" b="0" smtClean="0">
              <a:solidFill>
                <a:schemeClr val="tx1"/>
              </a:solidFill>
              <a:effectLst/>
              <a:latin typeface="Arial" charset="0"/>
              <a:ea typeface="Calibri" pitchFamily="34" charset="0"/>
              <a:cs typeface="Arial" charset="0"/>
            </a:endParaRPr>
          </a:p>
        </p:txBody>
      </p:sp>
      <p:pic>
        <p:nvPicPr>
          <p:cNvPr id="23577" name="Picture 2" descr="C:\Users\Андрей\Desktop\картинки о конфликтах\акула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5113" y="996950"/>
            <a:ext cx="1785937" cy="1208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78" name="Picture 3" descr="C:\Users\Андрей\Desktop\картинки о конфликтах\сова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39813" y="2128838"/>
            <a:ext cx="1190625" cy="166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79" name="Picture 4" descr="C:\Users\Андрей\Desktop\картинки о конфликтах\лиса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6838" y="3671888"/>
            <a:ext cx="1757362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80" name="Picture 5" descr="C:\Users\Андрей\Desktop\картинки о конфликтах\черепаха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6838" y="4833938"/>
            <a:ext cx="1579562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81" name="Picture 6" descr="C:\Users\Андрей\Desktop\картинки о конфликтах\медведь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917575" y="5805488"/>
            <a:ext cx="1409700" cy="1042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07950" y="1143000"/>
          <a:ext cx="8863013" cy="68945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58507"/>
                <a:gridCol w="2886720"/>
                <a:gridCol w="3017825"/>
              </a:tblGrid>
              <a:tr h="5852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Стратегия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Плюсы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Минусы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Избегание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Когда хочешь выиграть время, конфликт может разрешиться сам собой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Проблема остается неразрешенной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Компромисс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Когда другие стратегии неэффективны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Ты получаешь только часть того, на что рассчитывал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Сотрудничество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Когда есть время и желание разрешить конфликт удобным для всех способом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Требует много времени и сил, успех не гарантирован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Приспособление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Когда хорошие отношения для тебя важнее, чем твои интересы; когда правда на стороне другого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Твои интересы остались без внимания, ты уступил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Соревнование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Когда правда на твоей стороне; когда тебе во что бы то ни стало надо победить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Эта стратегия может сделать тебя непопулярным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212725"/>
            <a:ext cx="8064500" cy="954088"/>
          </a:xfrm>
        </p:spPr>
        <p:txBody>
          <a:bodyPr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2800" smtClean="0"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Аргументы (плюсы и минусы) в пользу выбора разных стратегий поведения в конфликтах </a:t>
            </a:r>
            <a:endParaRPr lang="ru-RU" sz="2800" b="0" smtClean="0">
              <a:solidFill>
                <a:schemeClr val="tx1"/>
              </a:solidFill>
              <a:effectLst/>
              <a:latin typeface="Arial" charset="0"/>
              <a:ea typeface="Calibri" pitchFamily="34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500" y="857250"/>
            <a:ext cx="6715125" cy="600075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/>
              </a:rPr>
              <a:t>            </a:t>
            </a:r>
            <a:r>
              <a:rPr lang="ru-RU" sz="2400" dirty="0">
                <a:solidFill>
                  <a:schemeClr val="accent1">
                    <a:tint val="88000"/>
                    <a:satMod val="1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solidFill>
                  <a:schemeClr val="accent1">
                    <a:tint val="88000"/>
                    <a:satMod val="1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3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1) Критически </a:t>
            </a:r>
            <a:r>
              <a:rPr lang="ru-RU" sz="23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оценивать партнера.</a:t>
            </a:r>
            <a:br>
              <a:rPr lang="ru-RU" sz="23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3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2) Приписывать </a:t>
            </a:r>
            <a:r>
              <a:rPr lang="ru-RU" sz="23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ему негативное </a:t>
            </a:r>
            <a:r>
              <a:rPr lang="ru-RU" sz="23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поведение                         </a:t>
            </a:r>
            <a:r>
              <a:rPr lang="ru-RU" sz="23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и нечестные намерения.</a:t>
            </a:r>
            <a:br>
              <a:rPr lang="ru-RU" sz="23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3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3) Демонстрировать </a:t>
            </a:r>
            <a:r>
              <a:rPr lang="ru-RU" sz="23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свое превосходство.</a:t>
            </a:r>
            <a:br>
              <a:rPr lang="ru-RU" sz="23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3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4) Игнорировать </a:t>
            </a:r>
            <a:r>
              <a:rPr lang="ru-RU" sz="23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интересы оппонента.</a:t>
            </a:r>
            <a:br>
              <a:rPr lang="ru-RU" sz="23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3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5) Рассматривать </a:t>
            </a:r>
            <a:r>
              <a:rPr lang="ru-RU" sz="23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всю </a:t>
            </a:r>
            <a:r>
              <a:rPr lang="ru-RU" sz="23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ситуацию                                          </a:t>
            </a:r>
            <a:r>
              <a:rPr lang="ru-RU" sz="23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со </a:t>
            </a:r>
            <a:r>
              <a:rPr lang="ru-RU" sz="23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своей стороны </a:t>
            </a:r>
            <a:r>
              <a:rPr lang="ru-RU" sz="23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(тянуть одеяло на себя).</a:t>
            </a:r>
            <a:br>
              <a:rPr lang="ru-RU" sz="23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3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6) Уменьшать </a:t>
            </a:r>
            <a:r>
              <a:rPr lang="ru-RU" sz="23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и принижать </a:t>
            </a:r>
            <a:r>
              <a:rPr lang="ru-RU" sz="23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заслуги                 </a:t>
            </a:r>
            <a:r>
              <a:rPr lang="ru-RU" sz="23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собеседника и его вклад.</a:t>
            </a:r>
            <a:br>
              <a:rPr lang="ru-RU" sz="23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3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7) Преувеличивать </a:t>
            </a:r>
            <a:r>
              <a:rPr lang="ru-RU" sz="23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свои заслуги.</a:t>
            </a:r>
            <a:br>
              <a:rPr lang="ru-RU" sz="23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3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8) Нервничать</a:t>
            </a:r>
            <a:r>
              <a:rPr lang="ru-RU" sz="23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, кричать, оскорблять.</a:t>
            </a:r>
            <a:br>
              <a:rPr lang="ru-RU" sz="23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3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9)Напоминать </a:t>
            </a:r>
            <a:r>
              <a:rPr lang="ru-RU" sz="23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об ошибках и промахах </a:t>
            </a:r>
            <a:r>
              <a:rPr lang="ru-RU" sz="23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собеседника.</a:t>
            </a:r>
            <a:br>
              <a:rPr lang="ru-RU" sz="23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3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10).</a:t>
            </a:r>
            <a:r>
              <a:rPr lang="ru-RU" sz="23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Демонстрировать недовольство партнером и обиду на него.</a:t>
            </a:r>
            <a:br>
              <a:rPr lang="ru-RU" sz="23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23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Users\Андрей\Desktop\картинки о конфликтах\iCA399ZS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375" y="2214563"/>
            <a:ext cx="2143125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95288" y="357188"/>
            <a:ext cx="81756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10 «нельзя» в конфликтной ситуации:</a:t>
            </a:r>
            <a:endParaRPr lang="ru-RU" sz="3600">
              <a:solidFill>
                <a:srgbClr val="C00000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88" y="357188"/>
            <a:ext cx="8786812" cy="5072062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dirty="0" smtClean="0">
                <a:solidFill>
                  <a:srgbClr val="002060"/>
                </a:solidFill>
                <a:effectLst/>
              </a:rPr>
              <a:t>       </a:t>
            </a:r>
            <a:r>
              <a:rPr lang="ru-RU" sz="2800" dirty="0">
                <a:solidFill>
                  <a:srgbClr val="002060"/>
                </a:solidFill>
                <a:effectLst/>
              </a:rPr>
              <a:t/>
            </a:r>
            <a:br>
              <a:rPr lang="ru-RU" sz="2800" dirty="0">
                <a:solidFill>
                  <a:srgbClr val="002060"/>
                </a:solidFill>
                <a:effectLst/>
              </a:rPr>
            </a:br>
            <a:r>
              <a:rPr lang="ru-RU" sz="28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sz="31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Дай </a:t>
            </a:r>
            <a:r>
              <a:rPr lang="ru-RU" sz="31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себе минуту на размышление и, что бы ни произошло, не бросайся сразу "в бой". </a:t>
            </a:r>
            <a:br>
              <a:rPr lang="ru-RU" sz="31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2) Сосчитай </a:t>
            </a:r>
            <a:r>
              <a:rPr lang="ru-RU" sz="31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до десяти, сконцентрируй внимание на своем дыхании. </a:t>
            </a:r>
            <a:br>
              <a:rPr lang="ru-RU" sz="31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3) Попробуй </a:t>
            </a:r>
            <a:r>
              <a:rPr lang="ru-RU" sz="31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улыбнуться и удержи улыбку несколько минут. </a:t>
            </a:r>
            <a:br>
              <a:rPr lang="ru-RU" sz="31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4) Если </a:t>
            </a:r>
            <a:r>
              <a:rPr lang="ru-RU" sz="31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не удается справиться с раздражением, </a:t>
            </a:r>
            <a:r>
              <a:rPr lang="ru-RU" sz="31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                                                     уйди </a:t>
            </a:r>
            <a:r>
              <a:rPr lang="ru-RU" sz="31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31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побудь наедине с собой  некоторое </a:t>
            </a:r>
            <a:r>
              <a:rPr lang="ru-RU" sz="31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время</a:t>
            </a:r>
            <a:r>
              <a:rPr lang="ru-RU" sz="31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31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100" dirty="0">
                <a:solidFill>
                  <a:schemeClr val="accent1">
                    <a:tint val="88000"/>
                    <a:satMod val="1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>
                <a:solidFill>
                  <a:schemeClr val="accent1">
                    <a:tint val="88000"/>
                    <a:satMod val="1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lang="ru-RU" sz="3100" dirty="0">
              <a:solidFill>
                <a:schemeClr val="accent1">
                  <a:tint val="88000"/>
                  <a:satMod val="1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250825" y="244475"/>
            <a:ext cx="8602663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36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Когда ты очень раздражен, разгневан… </a:t>
            </a:r>
            <a:br>
              <a:rPr lang="ru-RU" sz="36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600">
              <a:latin typeface="Verdana" pitchFamily="34" charset="0"/>
            </a:endParaRPr>
          </a:p>
        </p:txBody>
      </p:sp>
      <p:pic>
        <p:nvPicPr>
          <p:cNvPr id="4099" name="Picture 3" descr="C:\Users\Андрей\Desktop\картинки о конфликтах\leopold_mest_kota_leopolda_avi_image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2063" y="4572000"/>
            <a:ext cx="3062287" cy="187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Андрей\Desktop\картинки\1263974281_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40425" y="1290638"/>
            <a:ext cx="2952750" cy="353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58750" y="981075"/>
            <a:ext cx="5781675" cy="5078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sz="360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* Улыбка;</a:t>
            </a:r>
          </a:p>
          <a:p>
            <a:r>
              <a:rPr lang="ru-RU" sz="36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* Доброжелательный тон;</a:t>
            </a:r>
          </a:p>
          <a:p>
            <a:r>
              <a:rPr lang="ru-RU" sz="36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* Вежливость;</a:t>
            </a:r>
          </a:p>
          <a:p>
            <a:r>
              <a:rPr lang="ru-RU" sz="36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* Нейтральность речи;</a:t>
            </a:r>
          </a:p>
          <a:p>
            <a:r>
              <a:rPr lang="ru-RU" sz="36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* Приветливость;</a:t>
            </a:r>
          </a:p>
          <a:p>
            <a:r>
              <a:rPr lang="ru-RU" sz="36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* Заинтересованность;</a:t>
            </a:r>
          </a:p>
          <a:p>
            <a:r>
              <a:rPr lang="ru-RU" sz="36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* Непринуждённость жестов.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449263" y="357188"/>
            <a:ext cx="813276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Факторы  бесконфликтного общения:</a:t>
            </a:r>
          </a:p>
          <a:p>
            <a:pPr algn="ctr"/>
            <a:endParaRPr lang="ru-RU" sz="360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75" y="620713"/>
            <a:ext cx="8274050" cy="47371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23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3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. Чаще говорите вежливые слова.</a:t>
            </a:r>
            <a:br>
              <a:rPr lang="ru-RU" sz="23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3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2.Говорите</a:t>
            </a:r>
            <a:r>
              <a:rPr lang="ru-RU" sz="23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всегда правду. Ложь не красит человека. </a:t>
            </a:r>
            <a:br>
              <a:rPr lang="ru-RU" sz="23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3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3.Будьте естественны в общении. </a:t>
            </a:r>
            <a:br>
              <a:rPr lang="ru-RU" sz="23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3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4.Не бойтесь правды, высказанной в ваш адрес .</a:t>
            </a:r>
            <a:br>
              <a:rPr lang="ru-RU" sz="23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3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5.Не перебивайте старших.</a:t>
            </a:r>
            <a:br>
              <a:rPr lang="ru-RU" sz="23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3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6. Не загрязняйте свою речь нецензурными словами.</a:t>
            </a:r>
            <a:br>
              <a:rPr lang="ru-RU" sz="23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3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7. Никогда не оправдывайте себя. ( Меня не понимают, не ценят).</a:t>
            </a:r>
            <a:br>
              <a:rPr lang="ru-RU" sz="23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3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8. Помните, по своей </a:t>
            </a:r>
            <a:r>
              <a:rPr lang="ru-RU" sz="23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3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3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природе общение – </a:t>
            </a:r>
            <a:br>
              <a:rPr lang="ru-RU" sz="23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3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это </a:t>
            </a:r>
            <a:r>
              <a:rPr lang="ru-RU" sz="23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ежедневный труд.</a:t>
            </a:r>
            <a:r>
              <a:rPr lang="ru-RU" sz="2300" dirty="0">
                <a:solidFill>
                  <a:schemeClr val="accent1">
                    <a:tint val="88000"/>
                    <a:satMod val="1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300" dirty="0">
                <a:solidFill>
                  <a:schemeClr val="accent1">
                    <a:tint val="88000"/>
                    <a:satMod val="1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2300" dirty="0">
              <a:solidFill>
                <a:schemeClr val="accent1">
                  <a:tint val="88000"/>
                  <a:satMod val="1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 descr="C:\Users\Андрей\Desktop\картинки о конфликтах\0_adfb5_5efe0faa_L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70388" y="4154488"/>
            <a:ext cx="4240212" cy="221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71475" y="188913"/>
            <a:ext cx="80216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36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Пожелания и памятка для учащихся:</a:t>
            </a:r>
            <a:br>
              <a:rPr lang="ru-RU" sz="36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>
                <a:latin typeface="Times New Roman" pitchFamily="18" charset="0"/>
                <a:cs typeface="Times New Roman" pitchFamily="18" charset="0"/>
              </a:rPr>
            </a:br>
            <a:endParaRPr lang="ru-RU" b="1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288" y="333375"/>
            <a:ext cx="8353425" cy="5759450"/>
          </a:xfrm>
        </p:spPr>
        <p:txBody>
          <a:bodyPr>
            <a:normAutofit/>
          </a:bodyPr>
          <a:lstStyle/>
          <a:p>
            <a:pPr marL="44450" indent="0">
              <a:buFont typeface="Wingdings 2" pitchFamily="18" charset="2"/>
              <a:buNone/>
            </a:pP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Цель :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 формирование у учащихся компетентностей в области преодоления конфликтных ситуаций.</a:t>
            </a:r>
          </a:p>
          <a:p>
            <a:pPr marL="44450" indent="0">
              <a:buFont typeface="Wingdings 2" pitchFamily="18" charset="2"/>
              <a:buNone/>
            </a:pP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Задачи:</a:t>
            </a:r>
            <a:endParaRPr lang="ru-RU" smtClean="0">
              <a:latin typeface="Times New Roman" pitchFamily="18" charset="0"/>
              <a:cs typeface="Times New Roman" pitchFamily="18" charset="0"/>
            </a:endParaRPr>
          </a:p>
          <a:p>
            <a:pPr marL="44450" indent="0"/>
            <a:r>
              <a:rPr lang="ru-RU" smtClean="0">
                <a:latin typeface="Times New Roman" pitchFamily="18" charset="0"/>
                <a:cs typeface="Times New Roman" pitchFamily="18" charset="0"/>
              </a:rPr>
              <a:t>Воспитание чувства уважения друг к другу;</a:t>
            </a:r>
          </a:p>
          <a:p>
            <a:pPr marL="44450" indent="0"/>
            <a:r>
              <a:rPr lang="ru-RU" smtClean="0">
                <a:latin typeface="Times New Roman" pitchFamily="18" charset="0"/>
                <a:cs typeface="Times New Roman" pitchFamily="18" charset="0"/>
              </a:rPr>
              <a:t>улучшение взаимоотношений в классе;</a:t>
            </a:r>
          </a:p>
          <a:p>
            <a:pPr marL="44450" indent="0"/>
            <a:r>
              <a:rPr lang="ru-RU" smtClean="0">
                <a:latin typeface="Times New Roman" pitchFamily="18" charset="0"/>
                <a:cs typeface="Times New Roman" pitchFamily="18" charset="0"/>
              </a:rPr>
              <a:t>ознакомить учащихся с видами конфликтов и причинами их возникновения;</a:t>
            </a:r>
          </a:p>
          <a:p>
            <a:pPr marL="44450" indent="0"/>
            <a:r>
              <a:rPr lang="ru-RU" smtClean="0">
                <a:latin typeface="Times New Roman" pitchFamily="18" charset="0"/>
                <a:cs typeface="Times New Roman" pitchFamily="18" charset="0"/>
              </a:rPr>
              <a:t>формирование умения решать конфликтные ситуации;</a:t>
            </a:r>
          </a:p>
          <a:p>
            <a:pPr marL="44450" indent="0"/>
            <a:r>
              <a:rPr lang="ru-RU" smtClean="0">
                <a:latin typeface="Times New Roman" pitchFamily="18" charset="0"/>
                <a:cs typeface="Times New Roman" pitchFamily="18" charset="0"/>
              </a:rPr>
              <a:t> профилактика агрессивного поведения учащихся среднего и старшего школьного возраста в школе.</a:t>
            </a:r>
          </a:p>
          <a:p>
            <a:pPr marL="44450" indent="0"/>
            <a:endParaRPr lang="ru-RU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0825" y="428625"/>
            <a:ext cx="8393113" cy="3505200"/>
          </a:xfrm>
        </p:spPr>
        <p:txBody>
          <a:bodyPr>
            <a:normAutofit/>
          </a:bodyPr>
          <a:lstStyle/>
          <a:p>
            <a:pPr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Конфликт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(от лат. </a:t>
            </a:r>
            <a:r>
              <a:rPr lang="ru-RU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coпflictus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- столкновение), согласно толковому словарю, трудноразрешимое противоречие, связанное с противоборством и острыми эмоциональными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переживаниями. В основе любого конфликта лежит ситуация, включающая либо противоречивые позиции сторон по какому-либо поводу, либо противоположные цели и средства их достижения в данных обстоятельствах, либо несовпадение интересов, желаний партнёров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ru-RU" dirty="0"/>
          </a:p>
        </p:txBody>
      </p:sp>
      <p:pic>
        <p:nvPicPr>
          <p:cNvPr id="1026" name="Picture 2" descr="C:\Users\Андрей\Desktop\картинки о конфликтах\iCADIK52Q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84438" y="3708400"/>
            <a:ext cx="4103687" cy="281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388" y="908050"/>
            <a:ext cx="6769100" cy="5545138"/>
          </a:xfrm>
        </p:spPr>
        <p:txBody>
          <a:bodyPr/>
          <a:lstStyle/>
          <a:p>
            <a:r>
              <a:rPr lang="ru-RU" smtClean="0">
                <a:latin typeface="Times New Roman" pitchFamily="18" charset="0"/>
                <a:cs typeface="Times New Roman" pitchFamily="18" charset="0"/>
              </a:rPr>
              <a:t>Противоречия между интересами, взглядами. </a:t>
            </a:r>
          </a:p>
          <a:p>
            <a:r>
              <a:rPr lang="ru-RU" smtClean="0">
                <a:latin typeface="Times New Roman" pitchFamily="18" charset="0"/>
                <a:cs typeface="Times New Roman" pitchFamily="18" charset="0"/>
              </a:rPr>
              <a:t>Противоборство между лидерами, между отдельными группами в коллективе. </a:t>
            </a:r>
          </a:p>
          <a:p>
            <a:r>
              <a:rPr lang="ru-RU" smtClean="0">
                <a:latin typeface="Times New Roman" pitchFamily="18" charset="0"/>
                <a:cs typeface="Times New Roman" pitchFamily="18" charset="0"/>
              </a:rPr>
              <a:t>Особенности темперамента, восприятия, убеждений. </a:t>
            </a:r>
          </a:p>
          <a:p>
            <a:r>
              <a:rPr lang="ru-RU" smtClean="0">
                <a:latin typeface="Times New Roman" pitchFamily="18" charset="0"/>
                <a:cs typeface="Times New Roman" pitchFamily="18" charset="0"/>
              </a:rPr>
              <a:t>Ошибки в общении (неумение слушать, правильно задавать вопросы, проявлять эмпатию (умение сопереживать чувствам собеседника), реагировать на критику). 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122363" y="357188"/>
            <a:ext cx="60928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Причины конфликтов</a:t>
            </a:r>
            <a:r>
              <a:rPr lang="ru-RU" sz="3600" b="1">
                <a:solidFill>
                  <a:srgbClr val="C00000"/>
                </a:solidFill>
                <a:latin typeface="Verdana" pitchFamily="34" charset="0"/>
              </a:rPr>
              <a:t>:</a:t>
            </a:r>
          </a:p>
        </p:txBody>
      </p:sp>
      <p:pic>
        <p:nvPicPr>
          <p:cNvPr id="1026" name="Picture 2" descr="C:\Users\Андрей\Desktop\картинки о конфликтах\70092352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32588" y="1628775"/>
            <a:ext cx="2046287" cy="266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 bwMode="auto">
          <a:xfrm>
            <a:off x="323850" y="260350"/>
            <a:ext cx="7704138" cy="1152525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ru-RU" smtClean="0">
                <a:effectLst/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Результаты конфликтов: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500063" y="1341438"/>
            <a:ext cx="7132637" cy="4679950"/>
          </a:xfrm>
        </p:spPr>
        <p:txBody>
          <a:bodyPr/>
          <a:lstStyle/>
          <a:p>
            <a:pPr marL="44450" indent="0">
              <a:buFont typeface="Wingdings 2" pitchFamily="18" charset="2"/>
              <a:buNone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1) Победа – поражение – одна сторона    удовлетворена, но другая не удовлетворена.</a:t>
            </a:r>
          </a:p>
          <a:p>
            <a:pPr marL="44450" indent="0">
              <a:buFont typeface="Wingdings 2" pitchFamily="18" charset="2"/>
              <a:buNone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2) Поражение – поражение – обе стороны не удовлетворены результатом.</a:t>
            </a:r>
          </a:p>
          <a:p>
            <a:pPr marL="44450" indent="0">
              <a:buFont typeface="Wingdings 2" pitchFamily="18" charset="2"/>
              <a:buNone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3) Победа – победа – обе стороны приходят к согласию.</a:t>
            </a:r>
          </a:p>
        </p:txBody>
      </p:sp>
      <p:pic>
        <p:nvPicPr>
          <p:cNvPr id="2050" name="Picture 2" descr="C:\Users\Андрей\Desktop\картинки о конфликтах\iCARTG8UX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4308475"/>
            <a:ext cx="3011487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 descr="C:\Users\Андрей\Desktop\картинки о конфликтах\i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08400" y="4308475"/>
            <a:ext cx="2808288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Андрей\Desktop\картинки о конфликтах\1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19925" y="4076700"/>
            <a:ext cx="1792288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1196975"/>
            <a:ext cx="8207375" cy="458946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32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1)</a:t>
            </a:r>
            <a:r>
              <a:rPr lang="ru-RU" sz="40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28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прерывайте. Слушайте.</a:t>
            </a:r>
            <a:br>
              <a:rPr lang="ru-RU" sz="28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2) Не </a:t>
            </a:r>
            <a:r>
              <a:rPr lang="ru-RU" sz="28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делайте предположений.</a:t>
            </a:r>
            <a:br>
              <a:rPr lang="ru-RU" sz="28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3) Не </a:t>
            </a:r>
            <a:r>
              <a:rPr lang="ru-RU" sz="28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переходите на личности и не оскорбляйте.</a:t>
            </a:r>
            <a:br>
              <a:rPr lang="ru-RU" sz="28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4) По-настоящему </a:t>
            </a:r>
            <a:r>
              <a:rPr lang="ru-RU" sz="28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работайте над решением проблемы. Предлагайте множество решений конфликта, пока не достигните соглашения, которое устроит вас обоих.</a:t>
            </a:r>
            <a:br>
              <a:rPr lang="ru-RU" sz="28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5) Закончите </a:t>
            </a:r>
            <a:r>
              <a:rPr lang="ru-RU" sz="28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на позитивной ноте.</a:t>
            </a:r>
            <a:r>
              <a:rPr lang="ru-RU" sz="2800" dirty="0">
                <a:solidFill>
                  <a:schemeClr val="accent1">
                    <a:tint val="88000"/>
                    <a:satMod val="1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solidFill>
                  <a:schemeClr val="accent1">
                    <a:tint val="88000"/>
                    <a:satMod val="1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solidFill>
                <a:schemeClr val="accent1">
                  <a:tint val="88000"/>
                  <a:satMod val="1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85750" y="500063"/>
            <a:ext cx="85725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Правила  управления конфликтом: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500" y="1857375"/>
            <a:ext cx="8143875" cy="4214813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000" dirty="0">
                <a:solidFill>
                  <a:schemeClr val="accent1">
                    <a:tint val="88000"/>
                    <a:satMod val="1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4000" dirty="0">
                <a:solidFill>
                  <a:schemeClr val="accent1">
                    <a:tint val="88000"/>
                    <a:satMod val="1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>
                <a:solidFill>
                  <a:schemeClr val="accent1">
                    <a:tint val="88000"/>
                    <a:satMod val="1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1) «</a:t>
            </a:r>
            <a:r>
              <a:rPr lang="ru-RU" sz="28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Пострадавший</a:t>
            </a:r>
            <a:r>
              <a:rPr lang="ru-RU" sz="28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» должен сказать, что хочет спросить. Например: «Я хочу выяснить то-то и то-то, почему вы поступили так-то и не сделали того-то?»</a:t>
            </a:r>
            <a:br>
              <a:rPr lang="ru-RU" sz="28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2) Говорите </a:t>
            </a:r>
            <a:r>
              <a:rPr lang="ru-RU" sz="28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о сути дела, а не вокруг да около. Обязательно отреагируйте на высказанное недоразумение, критику. Изложите свое мнение конкретно и четко.</a:t>
            </a:r>
            <a:br>
              <a:rPr lang="ru-RU" sz="28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3) Признайте </a:t>
            </a:r>
            <a:r>
              <a:rPr lang="ru-RU" sz="28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свою ошибку или докажите обратное. Найдите у другого что-нибудь приятное, положительно его характеризующее.</a:t>
            </a:r>
            <a:r>
              <a:rPr lang="ru-RU" sz="2800" dirty="0">
                <a:solidFill>
                  <a:schemeClr val="accent1">
                    <a:tint val="88000"/>
                    <a:satMod val="1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solidFill>
                  <a:schemeClr val="accent1">
                    <a:tint val="88000"/>
                    <a:satMod val="1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solidFill>
                <a:schemeClr val="accent1">
                  <a:tint val="88000"/>
                  <a:satMod val="1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881188" y="257175"/>
            <a:ext cx="6183312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План разрешения споров.</a:t>
            </a:r>
            <a:br>
              <a:rPr lang="ru-RU" sz="40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4000">
              <a:solidFill>
                <a:srgbClr val="C00000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684213" y="1125538"/>
            <a:ext cx="7848600" cy="46609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ru-RU" sz="280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1) Как вы думаете, почему нужно "остановиться" в начале развития конфликтной ситуации? </a:t>
            </a:r>
            <a:br>
              <a:rPr lang="ru-RU" sz="280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80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2) Как вы понимаете высказывание: "Дай себе немного времени, чтобы оценить ситуацию"? </a:t>
            </a:r>
            <a:br>
              <a:rPr lang="ru-RU" sz="280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80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3) Определите ключевые слова высказывания: "Откажись от установки: победа любой ценой". </a:t>
            </a:r>
            <a:br>
              <a:rPr lang="ru-RU" sz="280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80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4) Почему важно думать о последствиях выбора поведения.</a:t>
            </a:r>
          </a:p>
        </p:txBody>
      </p:sp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468313" y="404813"/>
            <a:ext cx="82073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Задание: Ответить на следующие вопросы.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288" y="1268413"/>
            <a:ext cx="8593137" cy="5040312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1) Описание 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конфликта. Какая проблема послужила "толчком" к возникновению конфликта? </a:t>
            </a:r>
            <a:br>
              <a:rPr lang="ru-RU" sz="24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2) Участники 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конфликта: действия одной стороны конфликта, действия другой стороны конфликта. </a:t>
            </a:r>
            <a:br>
              <a:rPr lang="ru-RU" sz="24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В чем суть конфликта? </a:t>
            </a:r>
            <a:br>
              <a:rPr lang="ru-RU" sz="24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4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Можно ли было остановить перерастание проблемы в конфликт?  В какой момент? </a:t>
            </a:r>
            <a:br>
              <a:rPr lang="ru-RU" sz="24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5). 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Что помешало остановить перерастание проблемы в конфликт?</a:t>
            </a:r>
            <a:br>
              <a:rPr lang="ru-RU" sz="24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6). 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Какой способ разрешения конфликта вы считаете наиболее эффективным в данной ситуации и почему?</a:t>
            </a:r>
            <a:br>
              <a:rPr lang="ru-RU" sz="24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7). 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Подумайте над последствиями выбора вариантов поведения:</a:t>
            </a:r>
            <a:br>
              <a:rPr lang="ru-RU" sz="24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68313" y="188913"/>
            <a:ext cx="85725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>
                <a:latin typeface="Verdana" pitchFamily="34" charset="0"/>
              </a:rPr>
              <a:t>     </a:t>
            </a:r>
            <a:r>
              <a:rPr lang="ru-RU" sz="36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Анализ конфликтной ситуации: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277</TotalTime>
  <Words>749</Words>
  <Application>Microsoft Office PowerPoint</Application>
  <PresentationFormat>Экран (4:3)</PresentationFormat>
  <Paragraphs>75</Paragraphs>
  <Slides>15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5</vt:i4>
      </vt:variant>
      <vt:variant>
        <vt:lpstr>Заголовки слайдов</vt:lpstr>
      </vt:variant>
      <vt:variant>
        <vt:i4>15</vt:i4>
      </vt:variant>
    </vt:vector>
  </HeadingPairs>
  <TitlesOfParts>
    <vt:vector size="25" baseType="lpstr">
      <vt:lpstr>Verdana</vt:lpstr>
      <vt:lpstr>Arial</vt:lpstr>
      <vt:lpstr>Wingdings 2</vt:lpstr>
      <vt:lpstr>Calibri</vt:lpstr>
      <vt:lpstr>Times New Roman</vt:lpstr>
      <vt:lpstr>Аспект</vt:lpstr>
      <vt:lpstr>Аспект</vt:lpstr>
      <vt:lpstr>Аспект</vt:lpstr>
      <vt:lpstr>Аспект</vt:lpstr>
      <vt:lpstr>Аспект</vt:lpstr>
      <vt:lpstr>Слайд 1</vt:lpstr>
      <vt:lpstr>Слайд 2</vt:lpstr>
      <vt:lpstr>Слайд 3</vt:lpstr>
      <vt:lpstr>Слайд 4</vt:lpstr>
      <vt:lpstr>     Результаты конфликтов:</vt:lpstr>
      <vt:lpstr>1) Не прерывайте. Слушайте. 2) Не делайте предположений. 3) Не переходите на личности и не оскорбляйте. 4) По-настоящему работайте над решением проблемы. Предлагайте множество решений конфликта, пока не достигните соглашения, которое устроит вас обоих. 5) Закончите на позитивной ноте. </vt:lpstr>
      <vt:lpstr>            1) «Пострадавший» должен сказать, что хочет спросить. Например: «Я хочу выяснить то-то и то-то, почему вы поступили так-то и не сделали того-то?» 2) Говорите о сути дела, а не вокруг да около. Обязательно отреагируйте на высказанное недоразумение, критику. Изложите свое мнение конкретно и четко. 3) Признайте свою ошибку или докажите обратное. Найдите у другого что-нибудь приятное, положительно его характеризующее. </vt:lpstr>
      <vt:lpstr>1) Как вы думаете, почему нужно "остановиться" в начале развития конфликтной ситуации?  2) Как вы понимаете высказывание: "Дай себе немного времени, чтобы оценить ситуацию"?  3) Определите ключевые слова высказывания: "Откажись от установки: победа любой ценой".  4) Почему важно думать о последствиях выбора поведения.</vt:lpstr>
      <vt:lpstr>  1) Описание конфликта. Какая проблема послужила "толчком" к возникновению конфликта?   2) Участники конфликта: действия одной стороны конфликта, действия другой стороны конфликта.  3) В чем суть конфликта?  4) Можно ли было остановить перерастание проблемы в конфликт?  В какой момент?  5). Что помешало остановить перерастание проблемы в конфликт? 6). Какой способ разрешения конфликта вы считаете наиболее эффективным в данной ситуации и почему? 7). Подумайте над последствиями выбора вариантов поведения: </vt:lpstr>
      <vt:lpstr>Варианты поведения в конфликтных ситуациях: </vt:lpstr>
      <vt:lpstr>Аргументы (плюсы и минусы) в пользу выбора разных стратегий поведения в конфликтах </vt:lpstr>
      <vt:lpstr>             1) Критически оценивать партнера. 2) Приписывать ему негативное поведение                         и нечестные намерения. 3) Демонстрировать свое превосходство. 4) Игнорировать интересы оппонента. 5) Рассматривать всю ситуацию                                          со своей стороны (тянуть одеяло на себя). 6) Уменьшать и принижать заслуги                 собеседника и его вклад. 7) Преувеличивать свои заслуги. 8) Нервничать, кричать, оскорблять. 9)Напоминать об ошибках и промахах собеседника. 10).Демонстрировать недовольство партнером и обиду на него. </vt:lpstr>
      <vt:lpstr>        1) Дай себе минуту на размышление и, что бы ни произошло, не бросайся сразу "в бой".  2) Сосчитай до десяти, сконцентрируй внимание на своем дыхании.  3) Попробуй улыбнуться и удержи улыбку несколько минут.  4) Если не удается справиться с раздражением,                                                       уйди и побудь наедине с собой  некоторое время.   </vt:lpstr>
      <vt:lpstr>Слайд 14</vt:lpstr>
      <vt:lpstr>1. Чаще говорите вежливые слова.  2.Говорите всегда правду. Ложь не красит человека.  3.Будьте естественны в общении.  4.Не бойтесь правды, высказанной в ваш адрес . 5.Не перебивайте старших. 6. Не загрязняйте свою речь нецензурными словами.  7. Никогда не оправдывайте себя. ( Меня не понимают, не ценят).  8. Помните, по своей  природе общение –  это ежедневный труд.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SkyNet</dc:creator>
  <cp:lastModifiedBy>Зоряна</cp:lastModifiedBy>
  <cp:revision>29</cp:revision>
  <dcterms:created xsi:type="dcterms:W3CDTF">2012-01-29T13:42:06Z</dcterms:created>
  <dcterms:modified xsi:type="dcterms:W3CDTF">2020-04-21T08:56:27Z</dcterms:modified>
</cp:coreProperties>
</file>