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3" r:id="rId6"/>
    <p:sldId id="258" r:id="rId7"/>
    <p:sldId id="261" r:id="rId8"/>
    <p:sldId id="260" r:id="rId9"/>
    <p:sldId id="259" r:id="rId10"/>
    <p:sldId id="262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993366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22FAF-39A0-49DB-986F-16EDBE3FC04E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A55D9-62E3-4846-B14E-235A5E2DB3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6B0E4-4C66-413E-9177-BEDD94416481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2B847-CD03-4213-AC2E-B3B0305054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508C5-C796-4E3D-842A-5B9C7978A29B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E0B3A-057E-4BA2-9114-21F0BE173B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BFED0-77BD-4257-8216-B8BD3CAB873C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B48F2-F091-45F6-A0AF-6EFB6EC556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921DB-4697-482B-85C5-8907866EB980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ECD6B-5E3B-4F85-B946-70A94D0AB9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D291C-3F5F-430A-B93F-EFE3B7BEF2A8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5BFC4-CDF1-4352-9668-0CB8171046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BA73C-8F66-4C05-B119-E7AC5EA1CA7E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43E38-5EEF-46EB-B2CE-81816576EE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45830-64DF-4B06-B191-893AC40D2B11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DAC89-F9E5-4F98-97A7-4ACF0596BB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84BD4-4450-4469-B693-138B98B8682A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1CFC6-6BA6-4C6A-93B3-2D26CE9809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8EE29-7A8C-4023-B9BE-F853A7D74221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A0615-EF43-494A-9243-C31AF0988F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1E016-5735-49B4-993D-98DDCEEBCFE1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33E20-3CBB-4971-8058-37F2B81989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534FA7-F308-43FC-B72B-4B5E41C1E8A0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20D29D-90E4-47A8-818D-BF76E3CB8E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>
    <p:wedg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LENOVO\Desktop\&#1059;&#1052;&#1052;%202015-2\&#1050;&#1083;&#1072;&#1089;&#1089;&#1085;&#1099;&#1081;%20&#1095;&#1072;&#1089;%20&#1044;&#1056;&#1059;&#1046;&#1041;&#1040;\&#1045;&#1089;&#1083;&#1080;%20&#1089;%20&#1076;&#1088;&#1091;&#1075;&#1086;&#1084;.mp3" TargetMode="Externa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LENOVO\Documents\&#1050;&#1083;&#1072;&#1089;&#1089;&#1085;&#1099;&#1081;%20&#1095;&#1072;&#1089;%20&#1044;&#1056;&#1059;&#1046;&#1041;&#1040;\&#1082;&#1083;&#1080;&#1087;\&#1055;&#1077;&#1089;&#1085;&#1103;%20&#1044;&#1088;&#1091;&#1078;&#1073;&#1072;%201.wmv" TargetMode="Externa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0" y="188913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latin typeface="Times New Roman" pitchFamily="18" charset="0"/>
                <a:cs typeface="Times New Roman" pitchFamily="18" charset="0"/>
              </a:rPr>
              <a:t>Педагог-психолог Лужная З.И.</a:t>
            </a:r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1000125" y="4000500"/>
            <a:ext cx="7358063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Как научиться дружить?</a:t>
            </a:r>
          </a:p>
        </p:txBody>
      </p:sp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2428875" y="3571875"/>
            <a:ext cx="4214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КЛАССНЫЙ ЧАС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1"/>
          <p:cNvSpPr txBox="1">
            <a:spLocks noChangeArrowheads="1"/>
          </p:cNvSpPr>
          <p:nvPr/>
        </p:nvSpPr>
        <p:spPr bwMode="auto">
          <a:xfrm>
            <a:off x="785813" y="214313"/>
            <a:ext cx="7929562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ЗАКОНЫ ДРУЖБЫ</a:t>
            </a:r>
          </a:p>
        </p:txBody>
      </p:sp>
      <p:sp>
        <p:nvSpPr>
          <p:cNvPr id="23555" name="Rectangle 3"/>
          <p:cNvSpPr txBox="1">
            <a:spLocks noChangeArrowheads="1"/>
          </p:cNvSpPr>
          <p:nvPr/>
        </p:nvSpPr>
        <p:spPr bwMode="auto">
          <a:xfrm>
            <a:off x="3143250" y="1428750"/>
            <a:ext cx="5715000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0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Не оставляй друга в беде, дели с ним радость и горе.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0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Не ябедничай, лучше сам поправь.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000" b="1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Не обманывай друга.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0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Останови друга, если он делает что-то плохое.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000" b="1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Относись к своему другу так, как бы ты хотел, чтобы он относился к тебе.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0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Не бойся у друга попросить прощения, и сам старайся поскорее забыть свою обиду.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000" b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Отвернуться от друга в трудную минуту – предать его.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000" b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Не спорь с другом по пустякам и не ссорься.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0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Умей принять помощь, советы и замечания других ребят.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000" b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Берегите друзей, ведь друга потерять легко. Старый друг лучше новых двух.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/>
          <p:cNvSpPr txBox="1">
            <a:spLocks noChangeArrowheads="1"/>
          </p:cNvSpPr>
          <p:nvPr/>
        </p:nvSpPr>
        <p:spPr bwMode="auto">
          <a:xfrm>
            <a:off x="785813" y="142875"/>
            <a:ext cx="79295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ПРИТЧА О ДРУЖБЕ</a:t>
            </a:r>
          </a:p>
        </p:txBody>
      </p:sp>
      <p:sp>
        <p:nvSpPr>
          <p:cNvPr id="24579" name="Rectangle 5"/>
          <p:cNvSpPr>
            <a:spLocks noChangeArrowheads="1"/>
          </p:cNvSpPr>
          <p:nvPr/>
        </p:nvSpPr>
        <p:spPr bwMode="auto">
          <a:xfrm>
            <a:off x="214313" y="857250"/>
            <a:ext cx="8929687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   Как-то два друга много дней шли по пустыне. В какой-то момент друзья поспорили, и один из них сгоряча дал пощечину другому. Последний, чувствуя боль, но ничего не говоря, написал на песке: </a:t>
            </a:r>
            <a:r>
              <a:rPr lang="ru-RU" b="1" u="sng">
                <a:latin typeface="Times New Roman" pitchFamily="18" charset="0"/>
                <a:cs typeface="Times New Roman" pitchFamily="18" charset="0"/>
              </a:rPr>
              <a:t>"Сегодня мой самый лучший друг дал мне пощечину". </a:t>
            </a:r>
          </a:p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   Они продолжали идти, и пришли к морю, в котором решили искупаться. Тот, который получил пощечину, едва не утонул, но его друг спас. Когда он пришел в себя, он написал на камне: "</a:t>
            </a:r>
            <a:r>
              <a:rPr lang="ru-RU" b="1" u="sng">
                <a:latin typeface="Times New Roman" pitchFamily="18" charset="0"/>
                <a:cs typeface="Times New Roman" pitchFamily="18" charset="0"/>
              </a:rPr>
              <a:t>Сегодня мой самый лучший друг спас мне жизнь".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   Тот, который дал ему пощечину, а потом спас жизнь, спросил его:</a:t>
            </a:r>
          </a:p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 - Когда я тебя обидел, ты написал на песке, а теперь ты пишешь на камне. Почему?</a:t>
            </a:r>
            <a:r>
              <a:rPr lang="ru-RU" b="1" u="sng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   Друг ответил:</a:t>
            </a:r>
          </a:p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 - Когда кто-либо нас обижает, мы должны </a:t>
            </a:r>
            <a:r>
              <a:rPr lang="ru-RU" b="1" u="sng">
                <a:latin typeface="Times New Roman" pitchFamily="18" charset="0"/>
                <a:cs typeface="Times New Roman" pitchFamily="18" charset="0"/>
              </a:rPr>
              <a:t>написать это на песке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, чтобы ветры могли стереть это. Но когда кто-либо делает что-либо хорошее, мы должны </a:t>
            </a:r>
            <a:r>
              <a:rPr lang="ru-RU" b="1" u="sng">
                <a:latin typeface="Times New Roman" pitchFamily="18" charset="0"/>
                <a:cs typeface="Times New Roman" pitchFamily="18" charset="0"/>
              </a:rPr>
              <a:t>высечь это на камне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, чтобы никакой ветер не смог стереть это.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WordArt 12"/>
          <p:cNvSpPr>
            <a:spLocks noChangeArrowheads="1" noChangeShapeType="1" noTextEdit="1"/>
          </p:cNvSpPr>
          <p:nvPr/>
        </p:nvSpPr>
        <p:spPr bwMode="auto">
          <a:xfrm>
            <a:off x="714375" y="2500313"/>
            <a:ext cx="7959725" cy="1549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Научись писать обиды на песке и</a:t>
            </a:r>
          </a:p>
          <a:p>
            <a:pPr algn="ctr"/>
            <a:r>
              <a:rPr lang="ru-RU" sz="4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высекать радости на камне</a:t>
            </a:r>
          </a:p>
        </p:txBody>
      </p:sp>
      <p:pic>
        <p:nvPicPr>
          <p:cNvPr id="3" name="Picture 13" descr="C:\Users\user\Desktop\0b159c1592be5fd27eaec31fe37162ec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14290"/>
            <a:ext cx="3115666" cy="2071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14" descr="C:\Users\user\Desktop\FytJnSjkip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7620" y="214290"/>
            <a:ext cx="4998369" cy="216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1"/>
          <p:cNvSpPr txBox="1">
            <a:spLocks noChangeArrowheads="1"/>
          </p:cNvSpPr>
          <p:nvPr/>
        </p:nvSpPr>
        <p:spPr bwMode="auto">
          <a:xfrm>
            <a:off x="428625" y="1071563"/>
            <a:ext cx="828675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РЕБЯТА, ДАВАЙТЕ ЖИТЬ ДРУЖНО!</a:t>
            </a:r>
          </a:p>
        </p:txBody>
      </p:sp>
      <p:pic>
        <p:nvPicPr>
          <p:cNvPr id="3" name="Если с другом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071938" y="3000375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252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Песня Дружба 1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000250" y="285750"/>
            <a:ext cx="5214938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 txBox="1">
            <a:spLocks noChangeArrowheads="1"/>
          </p:cNvSpPr>
          <p:nvPr/>
        </p:nvSpPr>
        <p:spPr bwMode="auto">
          <a:xfrm>
            <a:off x="214313" y="357188"/>
            <a:ext cx="8496300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4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ДРУЖБА</a:t>
            </a:r>
            <a:r>
              <a:rPr lang="ru-RU" sz="4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>
                <a:latin typeface="Times New Roman" pitchFamily="18" charset="0"/>
                <a:cs typeface="Times New Roman" pitchFamily="18" charset="0"/>
              </a:rPr>
              <a:t>– близкие отношения, основанные на взаимном доверии.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4000">
                <a:latin typeface="Times New Roman" pitchFamily="18" charset="0"/>
                <a:cs typeface="Times New Roman" pitchFamily="18" charset="0"/>
              </a:rPr>
              <a:t>              </a:t>
            </a:r>
          </a:p>
          <a:p>
            <a:pPr marL="342900" indent="-342900" algn="r">
              <a:lnSpc>
                <a:spcPct val="90000"/>
              </a:lnSpc>
              <a:spcBef>
                <a:spcPct val="20000"/>
              </a:spcBef>
            </a:pPr>
            <a:r>
              <a:rPr lang="ru-RU" sz="4400" i="1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3600" b="1" i="1">
                <a:latin typeface="Times New Roman" pitchFamily="18" charset="0"/>
                <a:cs typeface="Times New Roman" pitchFamily="18" charset="0"/>
              </a:rPr>
              <a:t>С.И. Ожегов </a:t>
            </a:r>
          </a:p>
          <a:p>
            <a:pPr marL="342900" indent="-342900" algn="r">
              <a:lnSpc>
                <a:spcPct val="90000"/>
              </a:lnSpc>
              <a:spcBef>
                <a:spcPct val="20000"/>
              </a:spcBef>
            </a:pPr>
            <a:r>
              <a:rPr lang="ru-RU" sz="3600" b="1" i="1">
                <a:latin typeface="Times New Roman" pitchFamily="18" charset="0"/>
                <a:cs typeface="Times New Roman" pitchFamily="18" charset="0"/>
              </a:rPr>
              <a:t>«Словарь русского языка»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4000"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2786063" y="285750"/>
            <a:ext cx="35718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ДРУГ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28875" y="3000375"/>
            <a:ext cx="4214813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ЗНАКОМЫЙ</a:t>
            </a:r>
            <a:endParaRPr lang="ru-RU" sz="4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 rot="425298">
            <a:off x="4784725" y="1657350"/>
            <a:ext cx="380841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ПРИЯТЕЛЬ</a:t>
            </a:r>
          </a:p>
        </p:txBody>
      </p:sp>
      <p:sp>
        <p:nvSpPr>
          <p:cNvPr id="5" name="TextBox 4"/>
          <p:cNvSpPr txBox="1"/>
          <p:nvPr/>
        </p:nvSpPr>
        <p:spPr>
          <a:xfrm rot="21170736">
            <a:off x="323850" y="1862138"/>
            <a:ext cx="3571875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ТОВАРИЩ</a:t>
            </a:r>
            <a:endParaRPr lang="ru-RU" sz="48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 txBox="1">
            <a:spLocks noChangeArrowheads="1"/>
          </p:cNvSpPr>
          <p:nvPr/>
        </p:nvSpPr>
        <p:spPr bwMode="auto">
          <a:xfrm>
            <a:off x="2928938" y="260350"/>
            <a:ext cx="6035675" cy="468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800" b="1">
                <a:latin typeface="Times New Roman" pitchFamily="18" charset="0"/>
                <a:cs typeface="Times New Roman" pitchFamily="18" charset="0"/>
              </a:rPr>
              <a:t>О человеке, с которым вы просто здороваетесь во дворе, вы можете сказать… 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ru-RU" sz="2800" b="1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800" b="1">
                <a:latin typeface="Times New Roman" pitchFamily="18" charset="0"/>
                <a:cs typeface="Times New Roman" pitchFamily="18" charset="0"/>
              </a:rPr>
              <a:t>О человеке, с которым время от времени обсуждаете детали матча, фильм, какие-то события, вы скажете…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ru-RU" sz="2800" b="1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800" b="1">
                <a:latin typeface="Times New Roman" pitchFamily="18" charset="0"/>
                <a:cs typeface="Times New Roman" pitchFamily="18" charset="0"/>
              </a:rPr>
              <a:t>Об однокласснике, с которым за 8 лет съеден пуд соли, скажете…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ru-RU" sz="2800" b="1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800" b="1">
                <a:latin typeface="Times New Roman" pitchFamily="18" charset="0"/>
                <a:cs typeface="Times New Roman" pitchFamily="18" charset="0"/>
              </a:rPr>
              <a:t>О человеке, которому доверяете свои тайны, с которым делите радости и печали, скажете…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29188" y="1000125"/>
            <a:ext cx="2357437" cy="5238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знакомый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72125" y="2857500"/>
            <a:ext cx="2357438" cy="5238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приятель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5000" y="4357688"/>
            <a:ext cx="2357438" cy="5238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товарищ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43688" y="6000750"/>
            <a:ext cx="2000250" cy="523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друг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2"/>
          <p:cNvSpPr txBox="1">
            <a:spLocks noChangeArrowheads="1"/>
          </p:cNvSpPr>
          <p:nvPr/>
        </p:nvSpPr>
        <p:spPr bwMode="auto">
          <a:xfrm>
            <a:off x="3143250" y="1928813"/>
            <a:ext cx="51435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latin typeface="Times New Roman" pitchFamily="18" charset="0"/>
                <a:cs typeface="Times New Roman" pitchFamily="18" charset="0"/>
              </a:rPr>
              <a:t>Крокодил Гена - …</a:t>
            </a:r>
          </a:p>
          <a:p>
            <a:endParaRPr lang="ru-RU" sz="3200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>
                <a:latin typeface="Times New Roman" pitchFamily="18" charset="0"/>
                <a:cs typeface="Times New Roman" pitchFamily="18" charset="0"/>
              </a:rPr>
              <a:t>Буратино - …</a:t>
            </a:r>
          </a:p>
          <a:p>
            <a:endParaRPr lang="ru-RU" sz="3200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>
                <a:latin typeface="Times New Roman" pitchFamily="18" charset="0"/>
                <a:cs typeface="Times New Roman" pitchFamily="18" charset="0"/>
              </a:rPr>
              <a:t>Винни-Пух - …</a:t>
            </a:r>
          </a:p>
          <a:p>
            <a:endParaRPr lang="ru-RU" sz="3200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>
                <a:latin typeface="Times New Roman" pitchFamily="18" charset="0"/>
                <a:cs typeface="Times New Roman" pitchFamily="18" charset="0"/>
              </a:rPr>
              <a:t>Малыш - …</a:t>
            </a:r>
          </a:p>
          <a:p>
            <a:endParaRPr lang="ru-RU" sz="3200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>
                <a:latin typeface="Times New Roman" pitchFamily="18" charset="0"/>
                <a:cs typeface="Times New Roman" pitchFamily="18" charset="0"/>
              </a:rPr>
              <a:t>Кай - …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215063" y="1928813"/>
            <a:ext cx="36433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9464" name="TextBox 9"/>
          <p:cNvSpPr txBox="1">
            <a:spLocks noChangeArrowheads="1"/>
          </p:cNvSpPr>
          <p:nvPr/>
        </p:nvSpPr>
        <p:spPr bwMode="auto">
          <a:xfrm>
            <a:off x="785813" y="214313"/>
            <a:ext cx="79295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НАЙДИ ПАРУ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"/>
          <p:cNvSpPr txBox="1">
            <a:spLocks noChangeArrowheads="1"/>
          </p:cNvSpPr>
          <p:nvPr/>
        </p:nvSpPr>
        <p:spPr bwMode="auto">
          <a:xfrm>
            <a:off x="785813" y="214313"/>
            <a:ext cx="7929562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ПОСЛОВИЦЫ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000375" y="1000125"/>
            <a:ext cx="3249613" cy="409575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latin typeface="Times New Roman" pitchFamily="18" charset="0"/>
                <a:ea typeface="+mj-ea"/>
                <a:cs typeface="Times New Roman" pitchFamily="18" charset="0"/>
              </a:rPr>
              <a:t>Нет друга – ищи,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ea typeface="+mj-ea"/>
                <a:cs typeface="Times New Roman" pitchFamily="18" charset="0"/>
              </a:rPr>
              <a:t>Не имей сто рублей,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ea typeface="+mj-ea"/>
                <a:cs typeface="Times New Roman" pitchFamily="18" charset="0"/>
              </a:rPr>
              <a:t>Один за всех  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ea typeface="+mj-ea"/>
                <a:cs typeface="Times New Roman" pitchFamily="18" charset="0"/>
              </a:rPr>
              <a:t>Человек без друзей,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ea typeface="+mj-ea"/>
                <a:cs typeface="Times New Roman" pitchFamily="18" charset="0"/>
              </a:rPr>
              <a:t>Дружба – как стекло: 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ea typeface="+mj-ea"/>
                <a:cs typeface="Times New Roman" pitchFamily="18" charset="0"/>
              </a:rPr>
              <a:t>Старый друг лучше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ea typeface="+mj-ea"/>
                <a:cs typeface="Times New Roman" pitchFamily="18" charset="0"/>
              </a:rPr>
              <a:t>Крепкую дружбу и 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ea typeface="+mj-ea"/>
                <a:cs typeface="Times New Roman" pitchFamily="18" charset="0"/>
              </a:rPr>
              <a:t>Друг познается </a:t>
            </a:r>
            <a:br>
              <a:rPr lang="ru-RU" sz="2400" b="1" dirty="0"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643563" y="1000125"/>
            <a:ext cx="32146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 нашёл – береги.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929313" y="1714500"/>
            <a:ext cx="32146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 имей сто друзей.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072063" y="2500313"/>
            <a:ext cx="32146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все за одного.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929313" y="3071813"/>
            <a:ext cx="32146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что дерево без корней.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072188" y="3929063"/>
            <a:ext cx="32146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разобьёшь – не сложишь.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929313" y="4714875"/>
            <a:ext cx="32146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лучше новых двух.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715000" y="5286375"/>
            <a:ext cx="32146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топором не разрубишь.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429250" y="6143625"/>
            <a:ext cx="3214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беде.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1"/>
          <p:cNvSpPr txBox="1">
            <a:spLocks noChangeArrowheads="1"/>
          </p:cNvSpPr>
          <p:nvPr/>
        </p:nvSpPr>
        <p:spPr bwMode="auto">
          <a:xfrm>
            <a:off x="785813" y="214313"/>
            <a:ext cx="7929562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ПОГОВОРКИ</a:t>
            </a:r>
          </a:p>
        </p:txBody>
      </p:sp>
      <p:sp>
        <p:nvSpPr>
          <p:cNvPr id="4" name="TextBox 3"/>
          <p:cNvSpPr txBox="1"/>
          <p:nvPr/>
        </p:nvSpPr>
        <p:spPr>
          <a:xfrm rot="233149">
            <a:off x="4881563" y="1274763"/>
            <a:ext cx="3929062" cy="8318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Трусливый друг опаснее врага.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21302158">
            <a:off x="3028950" y="2538413"/>
            <a:ext cx="4214813" cy="8302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Дерево крепко корнями,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а человек  друзьями. </a:t>
            </a:r>
          </a:p>
        </p:txBody>
      </p:sp>
      <p:sp>
        <p:nvSpPr>
          <p:cNvPr id="6" name="TextBox 5"/>
          <p:cNvSpPr txBox="1"/>
          <p:nvPr/>
        </p:nvSpPr>
        <p:spPr>
          <a:xfrm rot="256028">
            <a:off x="4597400" y="3859213"/>
            <a:ext cx="3929063" cy="8318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Кто себе друзей не ищет,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  самому себе враг.  </a:t>
            </a:r>
          </a:p>
        </p:txBody>
      </p:sp>
      <p:sp>
        <p:nvSpPr>
          <p:cNvPr id="7" name="TextBox 6"/>
          <p:cNvSpPr txBox="1"/>
          <p:nvPr/>
        </p:nvSpPr>
        <p:spPr>
          <a:xfrm rot="21311712">
            <a:off x="2470150" y="5267325"/>
            <a:ext cx="4714875" cy="12001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Горы и камни разрушаются ветром,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людская дружба  - словом.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500042"/>
            <a:ext cx="1608766" cy="22145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72330" y="3714752"/>
            <a:ext cx="1798638" cy="27241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8" descr="C:\Documents and Settings\1\Рабочий стол\тимур и его 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72330" y="285728"/>
            <a:ext cx="1809751" cy="28197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1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71802" y="3643314"/>
            <a:ext cx="1905000" cy="280828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Picture 17"/>
          <p:cNvPicPr>
            <a:picLocks noChangeAspect="1" noChangeArrowheads="1"/>
          </p:cNvPicPr>
          <p:nvPr/>
        </p:nvPicPr>
        <p:blipFill>
          <a:blip r:embed="rId7"/>
          <a:srcRect r="6249"/>
          <a:stretch>
            <a:fillRect/>
          </a:stretch>
        </p:blipFill>
        <p:spPr bwMode="auto">
          <a:xfrm>
            <a:off x="5156228" y="3429000"/>
            <a:ext cx="1701788" cy="22145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Picture 1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143240" y="285728"/>
            <a:ext cx="1905000" cy="28575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404</Words>
  <Application>Microsoft Office PowerPoint</Application>
  <PresentationFormat>Экран (4:3)</PresentationFormat>
  <Paragraphs>78</Paragraphs>
  <Slides>13</Slides>
  <Notes>0</Notes>
  <HiddenSlides>0</HiddenSlides>
  <MMClips>2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Calibri</vt:lpstr>
      <vt:lpstr>Arial</vt:lpstr>
      <vt:lpstr>Times New Roman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Зоряна</cp:lastModifiedBy>
  <cp:revision>14</cp:revision>
  <dcterms:created xsi:type="dcterms:W3CDTF">2015-03-15T14:15:33Z</dcterms:created>
  <dcterms:modified xsi:type="dcterms:W3CDTF">2020-04-21T09:04:15Z</dcterms:modified>
</cp:coreProperties>
</file>