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71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F9DCFA-6203-4C65-8977-CFCD7CAF273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928BF3-6B35-46AE-9578-21708725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377CD-87B2-4C24-9145-E6C80937F3E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A2DE27-C169-4337-91CB-D39E846470B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9D05AA-EE79-4C08-B5D3-0339F31A9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2E33-8BF9-49BC-B6E8-4764448613E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5399-CA2F-4F07-BEAF-0571A8AA5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12F9-7048-46FC-9719-BB02F731631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17AB-6A75-4B89-9AB7-3E980B8FF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4EB9-5CAB-4F03-93C8-6E3FE0BD6DF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C2E0-3DE2-4AA0-9B0D-23B493E22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8DC56-409C-4C71-B9E4-77E0A136FE8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3B45A4-D965-4857-AA5F-2EC498376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7F5E-1210-4166-BE9D-65675A56D2C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F3EF-78A3-4160-8AF3-8C2BAD157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3529-1822-4C4D-A54D-806AFE06FE3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ECF60-AE54-48A3-9A83-6F5D2A135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E5E3-CD79-4C8D-9FCC-E97B45922F9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1EB2-A40C-447D-9149-5F6008F48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056038-69CD-4122-9988-4F99E0E82AE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8B73B4-8521-410D-BCFB-231096F14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7C2E-642D-4358-AA8F-E328E3DF5C1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FC1D-3519-4BAF-AE6D-4A0EA244E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1B5733-34A5-4F72-81AE-B5D8973000B9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66C03-8D90-4210-BD38-13E180AAC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30E7F2-4B55-4A0F-B6F3-94680BF591B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1BB0A3-E709-486F-8385-E864AF853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1" r:id="rId5"/>
    <p:sldLayoutId id="2147483860" r:id="rId6"/>
    <p:sldLayoutId id="2147483866" r:id="rId7"/>
    <p:sldLayoutId id="2147483859" r:id="rId8"/>
    <p:sldLayoutId id="2147483867" r:id="rId9"/>
    <p:sldLayoutId id="2147483858" r:id="rId10"/>
    <p:sldLayoutId id="214748385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1500"/>
            <a:ext cx="8991600" cy="625475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         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Учимся разрешать конфликты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ндрей\Desktop\картинки о конфликтах\iCA64AZ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341438"/>
            <a:ext cx="4967288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928938" y="4797425"/>
            <a:ext cx="564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Педагог-психолог Лужная  З.И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25688" y="704850"/>
          <a:ext cx="6532562" cy="6169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3053"/>
                <a:gridCol w="4078911"/>
              </a:tblGrid>
              <a:tr h="52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Стратегия поведения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Характеристика стратегии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Конкуренция, соперничество («акула»)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Стремление добиться удовлетворения своих интересов в ущерб другому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Сотрудничество («сова»)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 альтернативы, максимально отвечающей интересам обеих сторон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Компромисс («лиса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Выбор, при котором каждая сторона что-то выигрывает, но что-то и теряет.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1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Избегание, уклонение («черепашка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Уход от конфликтных ситуаций, отсутствие как стремления к кооперации, так и попыток достижения собственных целей.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Приспособление («медвежонок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Принесение в жертву собственных интересов ради интересов другого.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6838" y="117475"/>
            <a:ext cx="9117012" cy="5842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поведения в конфликтных ситуациях: </a:t>
            </a:r>
            <a:endParaRPr lang="ru-RU" sz="3200" b="0" smtClean="0">
              <a:solidFill>
                <a:schemeClr val="tx1"/>
              </a:solidFill>
              <a:effectLst/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23577" name="Picture 2" descr="C:\Users\Андрей\Desktop\картинки о конфликтах\аку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113" y="996950"/>
            <a:ext cx="1785937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8" name="Picture 3" descr="C:\Users\Андрей\Desktop\картинки о конфликтах\с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813" y="2128838"/>
            <a:ext cx="11906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9" name="Picture 4" descr="C:\Users\Андрей\Desktop\картинки о конфликтах\лис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38" y="3671888"/>
            <a:ext cx="175736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0" name="Picture 5" descr="C:\Users\Андрей\Desktop\картинки о конфликтах\черепах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838" y="4833938"/>
            <a:ext cx="15795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1" name="Picture 6" descr="C:\Users\Андрей\Desktop\картинки о конфликтах\медведь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7575" y="5805488"/>
            <a:ext cx="140970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143000"/>
          <a:ext cx="8863013" cy="6894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507"/>
                <a:gridCol w="2886720"/>
                <a:gridCol w="3017825"/>
              </a:tblGrid>
              <a:tr h="58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Плюсы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Минусы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Избегание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 хочешь выиграть время, конфликт может разрешиться сам собой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Проблема остается неразрешенной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Компромисс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другие стратегии неэффективны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Ты получаешь только часть того, на что рассчитывал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Сотрудничество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есть время и желание разрешить конфликт удобным для всех способом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Требует много времени и сил, успех не гарантирован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Приспособление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хорошие отношения для тебя важнее, чем твои интересы; когда правда на стороне другого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Твои интересы остались без внимания, ты уступил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Соревнование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правда на твоей стороне; когда тебе во что бы то ни стало надо победить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 стратегия может сделать тебя непопулярным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12725"/>
            <a:ext cx="8064500" cy="954088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Аргументы (плюсы и минусы) в пользу выбора разных стратегий поведения в конфликтах </a:t>
            </a:r>
            <a:endParaRPr lang="ru-RU" sz="2800" b="0" smtClean="0">
              <a:solidFill>
                <a:schemeClr val="tx1"/>
              </a:solidFill>
              <a:effectLst/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857250"/>
            <a:ext cx="6715125" cy="60007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           </a:t>
            </a:r>
            <a: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Критически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оценивать партнера.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Приписывать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ему негативное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поведение        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нечестные намерения.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Демонстрировать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свое превосходство.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Игнорировать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интересы оппонента.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 Рассматривать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ситуацию                         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своей стороны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(тянуть одеяло на себя).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6) Уменьшать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принижать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заслуги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собеседника и его вклад.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7) Преувеличивать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свои заслуги.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8) Нервничать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кричать, оскорблять.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9)Напоминать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 ошибках и промахах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собеседника.</a:t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10).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Демонстрировать недовольство партнером и обиду на него.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дрей\Desktop\картинки о конфликтах\iCA399Z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214563"/>
            <a:ext cx="21431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288" y="357188"/>
            <a:ext cx="8175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«нельзя» в конфликтной ситуации:</a:t>
            </a:r>
            <a:endParaRPr lang="ru-RU" sz="360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786812" cy="5072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  <a:effectLst/>
              </a:rPr>
              <a:t>       </a:t>
            </a: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себе минуту на размышление и, что бы ни произошло, не бросайся сразу "в бой".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Сосчитай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 десяти, сконцентрируй внимание на своем дыхании.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Попробуй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улыбнуться и удержи улыбку несколько минут.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Если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 удается справиться с раздражением,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уйди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побудь наедине с собой  некоторое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244475"/>
            <a:ext cx="8602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ты очень раздражен, разгневан… </a:t>
            </a:r>
            <a:b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>
              <a:latin typeface="Verdana" pitchFamily="34" charset="0"/>
            </a:endParaRPr>
          </a:p>
        </p:txBody>
      </p:sp>
      <p:pic>
        <p:nvPicPr>
          <p:cNvPr id="4099" name="Picture 3" descr="C:\Users\Андрей\Desktop\картинки о конфликтах\leopold_mest_kota_leopolda_avi_imag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572000"/>
            <a:ext cx="3062287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картинки\126397428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290638"/>
            <a:ext cx="29527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8750" y="981075"/>
            <a:ext cx="57816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Улыбка;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Доброжелательный тон;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Вежливость;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Нейтральность речи;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Приветливость;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Заинтересованность;</a:t>
            </a:r>
          </a:p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Непринуждённость жестов.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9263" y="357188"/>
            <a:ext cx="8132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 бесконфликтного общения:</a:t>
            </a:r>
          </a:p>
          <a:p>
            <a:pPr algn="ctr"/>
            <a:endParaRPr lang="ru-RU" sz="3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620713"/>
            <a:ext cx="8274050" cy="4737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Чаще говорите вежливые слова.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2.Говорите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всегда правду. Ложь не красит человека. 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3.Будьте естественны в общении. 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4.Не бойтесь правды, высказанной в ваш адрес 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5.Не перебивайте старших.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6. Не загрязняйте свою речь нецензурными словами.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7. Никогда не оправдывайте себя. ( Меня не понимают, не ценят).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8. Помните, по своей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природе общение – </a:t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ежедневный труд.</a:t>
            </a:r>
            <a:r>
              <a:rPr lang="ru-RU" sz="23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ндрей\Desktop\картинки о конфликтах\0_adfb5_5efe0faa_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0388" y="4154488"/>
            <a:ext cx="4240212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1475" y="188913"/>
            <a:ext cx="8021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Пожелания и памятка для учащихся:</a:t>
            </a:r>
            <a:b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endParaRPr lang="ru-RU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333375"/>
            <a:ext cx="8353425" cy="5759450"/>
          </a:xfrm>
        </p:spPr>
        <p:txBody>
          <a:bodyPr>
            <a:normAutofit/>
          </a:bodyPr>
          <a:lstStyle/>
          <a:p>
            <a:pPr marL="44450" indent="0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 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формирование у учащихся компетентностей в области преодоления конфликтных ситуаций.</a:t>
            </a:r>
          </a:p>
          <a:p>
            <a:pPr marL="44450" indent="0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/>
            <a:r>
              <a:rPr lang="ru-RU" smtClean="0">
                <a:latin typeface="Times New Roman" pitchFamily="18" charset="0"/>
                <a:cs typeface="Times New Roman" pitchFamily="18" charset="0"/>
              </a:rPr>
              <a:t>Воспитание чувства уважения друг к другу;</a:t>
            </a:r>
          </a:p>
          <a:p>
            <a:pPr marL="44450" indent="0"/>
            <a:r>
              <a:rPr lang="ru-RU" smtClean="0">
                <a:latin typeface="Times New Roman" pitchFamily="18" charset="0"/>
                <a:cs typeface="Times New Roman" pitchFamily="18" charset="0"/>
              </a:rPr>
              <a:t>улучшение взаимоотношений в классе;</a:t>
            </a:r>
          </a:p>
          <a:p>
            <a:pPr marL="44450" indent="0"/>
            <a:r>
              <a:rPr lang="ru-RU" smtClean="0">
                <a:latin typeface="Times New Roman" pitchFamily="18" charset="0"/>
                <a:cs typeface="Times New Roman" pitchFamily="18" charset="0"/>
              </a:rPr>
              <a:t>ознакомить учащихся с видами конфликтов и причинами их возникновения;</a:t>
            </a:r>
          </a:p>
          <a:p>
            <a:pPr marL="44450" indent="0"/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формирование умения решать конфликтные ситуации;</a:t>
            </a:r>
          </a:p>
          <a:p>
            <a:pPr marL="44450" indent="0"/>
            <a:r>
              <a:rPr lang="ru-RU" smtClean="0">
                <a:latin typeface="Times New Roman" pitchFamily="18" charset="0"/>
                <a:cs typeface="Times New Roman" pitchFamily="18" charset="0"/>
              </a:rPr>
              <a:t> профилактика агрессивного поведения учащихся среднего и старшего школьного возраста в школе.</a:t>
            </a:r>
          </a:p>
          <a:p>
            <a:pPr marL="44450" indent="0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428625"/>
            <a:ext cx="8393113" cy="35052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coпflictus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столкновение), согласно толковому словарю, трудноразрешимое противоречие, связанное с противоборством и острыми эмоциональными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переживаниями. В основе любого конфликта лежит ситуация, включающая либо противоречивые позиции сторон по какому-либо поводу, либо противоположные цели и средства их достижения в данных обстоятельствах, либо несовпадение интересов, желаний партнёров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026" name="Picture 2" descr="C:\Users\Андрей\Desktop\картинки о конфликтах\iCADIK52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708400"/>
            <a:ext cx="4103687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6769100" cy="554513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Противоречия между интересами, взглядами.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Противоборство между лидерами, между отдельными группами в коллективе.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Особенности темперамента, восприятия, убеждений.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Ошибки в общении (неумение слушать, правильно задавать вопросы, проявлять эмпатию (умение сопереживать чувствам собеседника), реагировать на критику).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2363" y="357188"/>
            <a:ext cx="6092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Причины конфликтов</a:t>
            </a:r>
            <a:r>
              <a:rPr lang="ru-RU" sz="3600" b="1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pic>
        <p:nvPicPr>
          <p:cNvPr id="1026" name="Picture 2" descr="C:\Users\Андрей\Desktop\картинки о конфликтах\700923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628775"/>
            <a:ext cx="20462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7704138" cy="11525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конфликтов: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0063" y="1341438"/>
            <a:ext cx="7132637" cy="4679950"/>
          </a:xfrm>
        </p:spPr>
        <p:txBody>
          <a:bodyPr/>
          <a:lstStyle/>
          <a:p>
            <a:pPr marL="4445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1) Победа – поражение – одна сторона    удовлетворена, но другая не удовлетворена.</a:t>
            </a:r>
          </a:p>
          <a:p>
            <a:pPr marL="4445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2) Поражение – поражение – обе стороны не удовлетворены результатом.</a:t>
            </a:r>
          </a:p>
          <a:p>
            <a:pPr marL="4445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3) Победа – победа – обе стороны приходят к согласию.</a:t>
            </a:r>
          </a:p>
        </p:txBody>
      </p:sp>
      <p:pic>
        <p:nvPicPr>
          <p:cNvPr id="2050" name="Picture 2" descr="C:\Users\Андрей\Desktop\картинки о конфликтах\iCARTG8U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308475"/>
            <a:ext cx="30114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Андрей\Desktop\картинки о конфликтах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308475"/>
            <a:ext cx="28082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Андрей\Desktop\картинки о конфликтах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076700"/>
            <a:ext cx="17922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07375" cy="45894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прерывайте. Слушайте.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делайте предположений.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переходите на личности и не оскорбляйте.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По-настоящему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работайте над решением проблемы. Предлагайте множество решений конфликта, пока не достигните соглашения, которое устроит вас обоих.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 Закончите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позитивной ноте.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500063"/>
            <a:ext cx="8572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 управления конфликтом: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857375"/>
            <a:ext cx="8143875" cy="42148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«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Пострадавший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 должен сказать, что хочет спросить. Например: «Я хочу выяснить то-то и то-то, почему вы поступили так-то и не сделали того-то?»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Говорите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 сути дела, а не вокруг да около. Обязательно отреагируйте на высказанное недоразумение, критику. Изложите свое мнение конкретно и четко.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Признайте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свою ошибку или докажите обратное. Найдите у другого что-нибудь приятное, положительно его характеризующее.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1188" y="257175"/>
            <a:ext cx="6183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разрешения споров.</a:t>
            </a:r>
            <a:b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1125538"/>
            <a:ext cx="7848600" cy="466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Как вы думаете, почему нужно "остановиться" в начале развития конфликтной ситуации? </a:t>
            </a:r>
            <a:b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Как вы понимаете высказывание: "Дай себе немного времени, чтобы оценить ситуацию"? </a:t>
            </a:r>
            <a:b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Определите ключевые слова высказывания: "Откажись от установки: победа любой ценой". </a:t>
            </a:r>
            <a:b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Почему важно думать о последствиях выбора поведения.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8313" y="404813"/>
            <a:ext cx="820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Задание: Ответить на следующие 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593137" cy="50403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Описание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конфликта. Какая проблема послужила "толчком" к возникновению конфликта?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Участники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конфликта: действия одной стороны конфликта, действия другой стороны конфликта.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чем суть конфликта?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Можно ли было остановить перерастание проблемы в конфликт?  В какой момент?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помешало остановить перерастание проблемы в конфликт?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 способ разрешения конфликта вы считаете наиболее эффективным в данной ситуации и почему?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Подумайте над последствиями выбора вариантов поведения: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88913"/>
            <a:ext cx="857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Verdana" pitchFamily="34" charset="0"/>
              </a:rPr>
              <a:t>     </a:t>
            </a: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конфликтной ситуации: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749</Words>
  <Application>Microsoft Office PowerPoint</Application>
  <PresentationFormat>Экран (4:3)</PresentationFormat>
  <Paragraphs>75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Verdana</vt:lpstr>
      <vt:lpstr>Arial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Аспект</vt:lpstr>
      <vt:lpstr>Слайд 1</vt:lpstr>
      <vt:lpstr>Слайд 2</vt:lpstr>
      <vt:lpstr>Слайд 3</vt:lpstr>
      <vt:lpstr>Слайд 4</vt:lpstr>
      <vt:lpstr>     Результаты конфликтов:</vt:lpstr>
      <vt:lpstr>1) Не прерывайте. Слушайте. 2) Не делайте предположений. 3) Не переходите на личности и не оскорбляйте. 4) По-настоящему работайте над решением проблемы. Предлагайте множество решений конфликта, пока не достигните соглашения, которое устроит вас обоих. 5) Закончите на позитивной ноте. </vt:lpstr>
      <vt:lpstr>            1) «Пострадавший» должен сказать, что хочет спросить. Например: «Я хочу выяснить то-то и то-то, почему вы поступили так-то и не сделали того-то?» 2) Говорите о сути дела, а не вокруг да около. Обязательно отреагируйте на высказанное недоразумение, критику. Изложите свое мнение конкретно и четко. 3) Признайте свою ошибку или докажите обратное. Найдите у другого что-нибудь приятное, положительно его характеризующее. </vt:lpstr>
      <vt:lpstr>1) Как вы думаете, почему нужно "остановиться" в начале развития конфликтной ситуации?  2) Как вы понимаете высказывание: "Дай себе немного времени, чтобы оценить ситуацию"?  3) Определите ключевые слова высказывания: "Откажись от установки: победа любой ценой".  4) Почему важно думать о последствиях выбора поведения.</vt:lpstr>
      <vt:lpstr>  1) Описание конфликта. Какая проблема послужила "толчком" к возникновению конфликта?   2) Участники конфликта: действия одной стороны конфликта, действия другой стороны конфликта.  3) В чем суть конфликта?  4) Можно ли было остановить перерастание проблемы в конфликт?  В какой момент?  5). Что помешало остановить перерастание проблемы в конфликт? 6). Какой способ разрешения конфликта вы считаете наиболее эффективным в данной ситуации и почему? 7). Подумайте над последствиями выбора вариантов поведения: </vt:lpstr>
      <vt:lpstr>Варианты поведения в конфликтных ситуациях: </vt:lpstr>
      <vt:lpstr>Аргументы (плюсы и минусы) в пользу выбора разных стратегий поведения в конфликтах </vt:lpstr>
      <vt:lpstr>             1) Критически оценивать партнера. 2) Приписывать ему негативное поведение                         и нечестные намерения. 3) Демонстрировать свое превосходство. 4) Игнорировать интересы оппонента. 5) Рассматривать всю ситуацию                                          со своей стороны (тянуть одеяло на себя). 6) Уменьшать и принижать заслуги                 собеседника и его вклад. 7) Преувеличивать свои заслуги. 8) Нервничать, кричать, оскорблять. 9)Напоминать об ошибках и промахах собеседника. 10).Демонстрировать недовольство партнером и обиду на него. </vt:lpstr>
      <vt:lpstr>        1) Дай себе минуту на размышление и, что бы ни произошло, не бросайся сразу "в бой".  2) Сосчитай до десяти, сконцентрируй внимание на своем дыхании.  3) Попробуй улыбнуться и удержи улыбку несколько минут.  4) Если не удается справиться с раздражением,                                                       уйди и побудь наедине с собой  некоторое время.   </vt:lpstr>
      <vt:lpstr>Слайд 14</vt:lpstr>
      <vt:lpstr>1. Чаще говорите вежливые слова.  2.Говорите всегда правду. Ложь не красит человека.  3.Будьте естественны в общении.  4.Не бойтесь правды, высказанной в ваш адрес . 5.Не перебивайте старших. 6. Не загрязняйте свою речь нецензурными словами.  7. Никогда не оправдывайте себя. ( Меня не понимают, не ценят).  8. Помните, по своей  природе общение –  это ежедневный труд.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SkyNet</dc:creator>
  <cp:lastModifiedBy>Зоряна</cp:lastModifiedBy>
  <cp:revision>29</cp:revision>
  <dcterms:created xsi:type="dcterms:W3CDTF">2012-01-29T13:42:06Z</dcterms:created>
  <dcterms:modified xsi:type="dcterms:W3CDTF">2020-04-21T08:56:27Z</dcterms:modified>
</cp:coreProperties>
</file>